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80" r:id="rId1"/>
  </p:sldMasterIdLst>
  <p:sldIdLst>
    <p:sldId id="257" r:id="rId2"/>
    <p:sldId id="258" r:id="rId3"/>
    <p:sldId id="259" r:id="rId4"/>
    <p:sldId id="262" r:id="rId5"/>
    <p:sldId id="260" r:id="rId6"/>
    <p:sldId id="261" r:id="rId7"/>
    <p:sldId id="263" r:id="rId8"/>
    <p:sldId id="266" r:id="rId9"/>
    <p:sldId id="264" r:id="rId10"/>
    <p:sldId id="265" r:id="rId11"/>
    <p:sldId id="267" r:id="rId12"/>
    <p:sldId id="268" r:id="rId13"/>
    <p:sldId id="269" r:id="rId14"/>
    <p:sldId id="270" r:id="rId15"/>
    <p:sldId id="271" r:id="rId16"/>
    <p:sldId id="272" r:id="rId17"/>
    <p:sldId id="273"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9" d="100"/>
          <a:sy n="79" d="100"/>
        </p:scale>
        <p:origin x="42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p:txBody>
          <a:bodyPr/>
          <a:lstStyle/>
          <a:p>
            <a:fld id="{DDA51639-B2D6-4652-B8C3-1B4C224A7BAF}" type="datetimeFigureOut">
              <a:rPr lang="en-US" smtClean="0"/>
              <a:t>3/21/2019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4072447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CBC48EC7-AF6A-48D3-8284-14BACBEBDD84}" type="datetimeFigureOut">
              <a:rPr lang="en-US" smtClean="0"/>
              <a:t>3/21/2019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298054970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Editar el estilo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CBC48EC7-AF6A-48D3-8284-14BACBEBDD84}" type="datetimeFigureOut">
              <a:rPr lang="en-US" smtClean="0"/>
              <a:t>3/21/2019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‹Nº›</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60018829"/>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CBC48EC7-AF6A-48D3-8284-14BACBEBDD84}" type="datetimeFigureOut">
              <a:rPr lang="en-US" smtClean="0"/>
              <a:t>3/21/2019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2291289393"/>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Editar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CBC48EC7-AF6A-48D3-8284-14BACBEBDD84}" type="datetimeFigureOut">
              <a:rPr lang="en-US" smtClean="0"/>
              <a:t>3/21/2019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‹Nº›</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671695671"/>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Editar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CBC48EC7-AF6A-48D3-8284-14BACBEBDD84}" type="datetimeFigureOut">
              <a:rPr lang="en-US" smtClean="0"/>
              <a:t>3/21/2019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1147955855"/>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D11A6AA8-A04B-4104-9AE2-BD48D340E27F}" type="datetimeFigureOut">
              <a:rPr lang="en-US" smtClean="0"/>
              <a:t>3/21/2019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‹Nº›</a:t>
            </a:fld>
            <a:endParaRPr lang="en-US" dirty="0"/>
          </a:p>
        </p:txBody>
      </p:sp>
    </p:spTree>
    <p:extLst>
      <p:ext uri="{BB962C8B-B14F-4D97-AF65-F5344CB8AC3E}">
        <p14:creationId xmlns:p14="http://schemas.microsoft.com/office/powerpoint/2010/main" val="6607529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4E0BF79-FAC6-4A96-8DE1-F7B82E2E1652}" type="datetimeFigureOut">
              <a:rPr lang="en-US" smtClean="0"/>
              <a:t>3/21/2019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‹Nº›</a:t>
            </a:fld>
            <a:endParaRPr lang="en-US" dirty="0"/>
          </a:p>
        </p:txBody>
      </p:sp>
    </p:spTree>
    <p:extLst>
      <p:ext uri="{BB962C8B-B14F-4D97-AF65-F5344CB8AC3E}">
        <p14:creationId xmlns:p14="http://schemas.microsoft.com/office/powerpoint/2010/main" val="1228229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82FF5DD9-2C52-442D-92E2-8072C0C3D7CD}" type="datetimeFigureOut">
              <a:rPr lang="en-US" smtClean="0"/>
              <a:t>3/21/2019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16896992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C44961B7-6B89-48AB-966F-622E2788EECC}" type="datetimeFigureOut">
              <a:rPr lang="en-US" smtClean="0"/>
              <a:t>3/21/2019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‹Nº›</a:t>
            </a:fld>
            <a:endParaRPr lang="en-US" dirty="0"/>
          </a:p>
        </p:txBody>
      </p:sp>
    </p:spTree>
    <p:extLst>
      <p:ext uri="{BB962C8B-B14F-4D97-AF65-F5344CB8AC3E}">
        <p14:creationId xmlns:p14="http://schemas.microsoft.com/office/powerpoint/2010/main" val="1092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DBD3D6FB-79CC-4683-A046-BBE785BA1BED}" type="datetimeFigureOut">
              <a:rPr lang="en-US" smtClean="0"/>
              <a:t>3/21/2019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‹Nº›</a:t>
            </a:fld>
            <a:endParaRPr lang="en-US" dirty="0"/>
          </a:p>
        </p:txBody>
      </p:sp>
    </p:spTree>
    <p:extLst>
      <p:ext uri="{BB962C8B-B14F-4D97-AF65-F5344CB8AC3E}">
        <p14:creationId xmlns:p14="http://schemas.microsoft.com/office/powerpoint/2010/main" val="2053067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9512B3E8-48F1-4B23-8498-D8A04A81EC9C}" type="datetimeFigureOut">
              <a:rPr lang="en-US" smtClean="0"/>
              <a:t>3/21/2019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‹Nº›</a:t>
            </a:fld>
            <a:endParaRPr lang="en-US" dirty="0"/>
          </a:p>
        </p:txBody>
      </p:sp>
    </p:spTree>
    <p:extLst>
      <p:ext uri="{BB962C8B-B14F-4D97-AF65-F5344CB8AC3E}">
        <p14:creationId xmlns:p14="http://schemas.microsoft.com/office/powerpoint/2010/main" val="3284077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10B90D90-AA62-404D-A741-635B4370F9CB}" type="datetimeFigureOut">
              <a:rPr lang="en-US" smtClean="0"/>
              <a:t>3/21/2019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‹Nº›</a:t>
            </a:fld>
            <a:endParaRPr lang="en-US" dirty="0"/>
          </a:p>
        </p:txBody>
      </p:sp>
    </p:spTree>
    <p:extLst>
      <p:ext uri="{BB962C8B-B14F-4D97-AF65-F5344CB8AC3E}">
        <p14:creationId xmlns:p14="http://schemas.microsoft.com/office/powerpoint/2010/main" val="362693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7002E4-6836-46D1-9DBB-3C27C0DD3A89}" type="datetimeFigureOut">
              <a:rPr lang="en-US" smtClean="0"/>
              <a:t>3/21/2019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‹Nº›</a:t>
            </a:fld>
            <a:endParaRPr lang="en-US" dirty="0"/>
          </a:p>
        </p:txBody>
      </p:sp>
    </p:spTree>
    <p:extLst>
      <p:ext uri="{BB962C8B-B14F-4D97-AF65-F5344CB8AC3E}">
        <p14:creationId xmlns:p14="http://schemas.microsoft.com/office/powerpoint/2010/main" val="1671166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1CF131DD-A141-4471-BCF9-C6073EDD7E20}" type="datetimeFigureOut">
              <a:rPr lang="en-US" smtClean="0"/>
              <a:t>3/21/2019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1047802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AB334A90-EB03-42F3-8859-2C2B2724C058}" type="datetimeFigureOut">
              <a:rPr lang="en-US" smtClean="0"/>
              <a:t>3/21/2019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1097595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BC48EC7-AF6A-48D3-8284-14BACBEBDD84}" type="datetimeFigureOut">
              <a:rPr lang="en-US" smtClean="0"/>
              <a:t>3/21/2019</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55103488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28.jpg"/><Relationship Id="rId7" Type="http://schemas.openxmlformats.org/officeDocument/2006/relationships/image" Target="../media/image32.jpg"/><Relationship Id="rId2" Type="http://schemas.openxmlformats.org/officeDocument/2006/relationships/image" Target="../media/image27.jpg"/><Relationship Id="rId1" Type="http://schemas.openxmlformats.org/officeDocument/2006/relationships/slideLayout" Target="../slideLayouts/slideLayout7.xml"/><Relationship Id="rId6" Type="http://schemas.openxmlformats.org/officeDocument/2006/relationships/image" Target="../media/image31.jpg"/><Relationship Id="rId11" Type="http://schemas.openxmlformats.org/officeDocument/2006/relationships/image" Target="../media/image36.jpg"/><Relationship Id="rId5" Type="http://schemas.openxmlformats.org/officeDocument/2006/relationships/image" Target="../media/image30.jpg"/><Relationship Id="rId10" Type="http://schemas.openxmlformats.org/officeDocument/2006/relationships/image" Target="../media/image35.jpg"/><Relationship Id="rId4" Type="http://schemas.openxmlformats.org/officeDocument/2006/relationships/image" Target="../media/image29.jpg"/><Relationship Id="rId9" Type="http://schemas.openxmlformats.org/officeDocument/2006/relationships/image" Target="../media/image3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image" Target="../media/image38.jpg"/><Relationship Id="rId7" Type="http://schemas.openxmlformats.org/officeDocument/2006/relationships/image" Target="../media/image42.jpg"/><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image" Target="../media/image41.jpg"/><Relationship Id="rId11" Type="http://schemas.openxmlformats.org/officeDocument/2006/relationships/image" Target="../media/image46.jpg"/><Relationship Id="rId5" Type="http://schemas.openxmlformats.org/officeDocument/2006/relationships/image" Target="../media/image40.jpg"/><Relationship Id="rId10" Type="http://schemas.openxmlformats.org/officeDocument/2006/relationships/image" Target="../media/image45.jpg"/><Relationship Id="rId4" Type="http://schemas.openxmlformats.org/officeDocument/2006/relationships/image" Target="../media/image39.jpg"/><Relationship Id="rId9" Type="http://schemas.openxmlformats.org/officeDocument/2006/relationships/image" Target="../media/image44.jpg"/></Relationships>
</file>

<file path=ppt/slides/_rels/slide13.xml.rels><?xml version="1.0" encoding="UTF-8" standalone="yes"?>
<Relationships xmlns="http://schemas.openxmlformats.org/package/2006/relationships"><Relationship Id="rId8" Type="http://schemas.openxmlformats.org/officeDocument/2006/relationships/image" Target="../media/image53.jpg"/><Relationship Id="rId13" Type="http://schemas.openxmlformats.org/officeDocument/2006/relationships/image" Target="../media/image58.jpg"/><Relationship Id="rId3" Type="http://schemas.openxmlformats.org/officeDocument/2006/relationships/image" Target="../media/image48.jpg"/><Relationship Id="rId7" Type="http://schemas.openxmlformats.org/officeDocument/2006/relationships/image" Target="../media/image52.jpg"/><Relationship Id="rId12" Type="http://schemas.openxmlformats.org/officeDocument/2006/relationships/image" Target="../media/image57.jpg"/><Relationship Id="rId2" Type="http://schemas.openxmlformats.org/officeDocument/2006/relationships/image" Target="../media/image47.jpg"/><Relationship Id="rId1" Type="http://schemas.openxmlformats.org/officeDocument/2006/relationships/slideLayout" Target="../slideLayouts/slideLayout7.xml"/><Relationship Id="rId6" Type="http://schemas.openxmlformats.org/officeDocument/2006/relationships/image" Target="../media/image51.jpg"/><Relationship Id="rId11" Type="http://schemas.openxmlformats.org/officeDocument/2006/relationships/image" Target="../media/image56.jpg"/><Relationship Id="rId5" Type="http://schemas.openxmlformats.org/officeDocument/2006/relationships/image" Target="../media/image50.jpg"/><Relationship Id="rId10" Type="http://schemas.openxmlformats.org/officeDocument/2006/relationships/image" Target="../media/image55.jpg"/><Relationship Id="rId4" Type="http://schemas.openxmlformats.org/officeDocument/2006/relationships/image" Target="../media/image49.jpg"/><Relationship Id="rId9" Type="http://schemas.openxmlformats.org/officeDocument/2006/relationships/image" Target="../media/image54.jpg"/><Relationship Id="rId14" Type="http://schemas.openxmlformats.org/officeDocument/2006/relationships/image" Target="../media/image59.jpg"/></Relationships>
</file>

<file path=ppt/slides/_rels/slide14.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67.jpg"/><Relationship Id="rId13" Type="http://schemas.openxmlformats.org/officeDocument/2006/relationships/image" Target="../media/image72.jpg"/><Relationship Id="rId3" Type="http://schemas.openxmlformats.org/officeDocument/2006/relationships/image" Target="../media/image62.jpg"/><Relationship Id="rId7" Type="http://schemas.openxmlformats.org/officeDocument/2006/relationships/image" Target="../media/image66.jpg"/><Relationship Id="rId12" Type="http://schemas.openxmlformats.org/officeDocument/2006/relationships/image" Target="../media/image71.jpg"/><Relationship Id="rId2" Type="http://schemas.openxmlformats.org/officeDocument/2006/relationships/image" Target="../media/image61.jpg"/><Relationship Id="rId1" Type="http://schemas.openxmlformats.org/officeDocument/2006/relationships/slideLayout" Target="../slideLayouts/slideLayout7.xml"/><Relationship Id="rId6" Type="http://schemas.openxmlformats.org/officeDocument/2006/relationships/image" Target="../media/image65.jpg"/><Relationship Id="rId11" Type="http://schemas.openxmlformats.org/officeDocument/2006/relationships/image" Target="../media/image70.jpg"/><Relationship Id="rId5" Type="http://schemas.openxmlformats.org/officeDocument/2006/relationships/image" Target="../media/image64.jpg"/><Relationship Id="rId10" Type="http://schemas.openxmlformats.org/officeDocument/2006/relationships/image" Target="../media/image69.jpg"/><Relationship Id="rId4" Type="http://schemas.openxmlformats.org/officeDocument/2006/relationships/image" Target="../media/image63.jpg"/><Relationship Id="rId9" Type="http://schemas.openxmlformats.org/officeDocument/2006/relationships/image" Target="../media/image68.jpg"/></Relationships>
</file>

<file path=ppt/slides/_rels/slide16.xml.rels><?xml version="1.0" encoding="UTF-8" standalone="yes"?>
<Relationships xmlns="http://schemas.openxmlformats.org/package/2006/relationships"><Relationship Id="rId8" Type="http://schemas.openxmlformats.org/officeDocument/2006/relationships/image" Target="../media/image70.jpg"/><Relationship Id="rId13" Type="http://schemas.openxmlformats.org/officeDocument/2006/relationships/image" Target="../media/image83.jpg"/><Relationship Id="rId3" Type="http://schemas.openxmlformats.org/officeDocument/2006/relationships/image" Target="../media/image74.jpg"/><Relationship Id="rId7" Type="http://schemas.openxmlformats.org/officeDocument/2006/relationships/image" Target="../media/image78.jpg"/><Relationship Id="rId12" Type="http://schemas.openxmlformats.org/officeDocument/2006/relationships/image" Target="../media/image82.jpg"/><Relationship Id="rId2" Type="http://schemas.openxmlformats.org/officeDocument/2006/relationships/image" Target="../media/image73.jpg"/><Relationship Id="rId1" Type="http://schemas.openxmlformats.org/officeDocument/2006/relationships/slideLayout" Target="../slideLayouts/slideLayout7.xml"/><Relationship Id="rId6" Type="http://schemas.openxmlformats.org/officeDocument/2006/relationships/image" Target="../media/image77.jpg"/><Relationship Id="rId11" Type="http://schemas.openxmlformats.org/officeDocument/2006/relationships/image" Target="../media/image81.jpg"/><Relationship Id="rId5" Type="http://schemas.openxmlformats.org/officeDocument/2006/relationships/image" Target="../media/image76.jpg"/><Relationship Id="rId10" Type="http://schemas.openxmlformats.org/officeDocument/2006/relationships/image" Target="../media/image80.jpg"/><Relationship Id="rId4" Type="http://schemas.openxmlformats.org/officeDocument/2006/relationships/image" Target="../media/image75.jpg"/><Relationship Id="rId9" Type="http://schemas.openxmlformats.org/officeDocument/2006/relationships/image" Target="../media/image79.jpg"/><Relationship Id="rId14" Type="http://schemas.openxmlformats.org/officeDocument/2006/relationships/image" Target="../media/image84.jpg"/></Relationships>
</file>

<file path=ppt/slides/_rels/slide17.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 Id="rId9" Type="http://schemas.openxmlformats.org/officeDocument/2006/relationships/image" Target="../media/image1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9.jpg"/><Relationship Id="rId7" Type="http://schemas.openxmlformats.org/officeDocument/2006/relationships/image" Target="../media/image23.jpg"/><Relationship Id="rId2" Type="http://schemas.openxmlformats.org/officeDocument/2006/relationships/image" Target="../media/image18.jpg"/><Relationship Id="rId1" Type="http://schemas.openxmlformats.org/officeDocument/2006/relationships/slideLayout" Target="../slideLayouts/slideLayout7.xml"/><Relationship Id="rId6" Type="http://schemas.openxmlformats.org/officeDocument/2006/relationships/image" Target="../media/image22.jpg"/><Relationship Id="rId5" Type="http://schemas.openxmlformats.org/officeDocument/2006/relationships/image" Target="../media/image21.jpg"/><Relationship Id="rId10" Type="http://schemas.openxmlformats.org/officeDocument/2006/relationships/image" Target="../media/image26.jpg"/><Relationship Id="rId4" Type="http://schemas.openxmlformats.org/officeDocument/2006/relationships/image" Target="../media/image20.jpg"/><Relationship Id="rId9"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CO" b="1" dirty="0" smtClean="0">
                <a:solidFill>
                  <a:schemeClr val="accent1">
                    <a:lumMod val="50000"/>
                  </a:schemeClr>
                </a:solidFill>
              </a:rPr>
              <a:t>INFORME DE GESTIÓN AÑO 2018</a:t>
            </a:r>
            <a:endParaRPr lang="es-CO" b="1" dirty="0">
              <a:solidFill>
                <a:schemeClr val="accent1">
                  <a:lumMod val="50000"/>
                </a:schemeClr>
              </a:solidFill>
            </a:endParaRPr>
          </a:p>
        </p:txBody>
      </p:sp>
      <p:sp>
        <p:nvSpPr>
          <p:cNvPr id="3" name="Subtítulo 2"/>
          <p:cNvSpPr>
            <a:spLocks noGrp="1"/>
          </p:cNvSpPr>
          <p:nvPr>
            <p:ph type="subTitle" idx="1"/>
          </p:nvPr>
        </p:nvSpPr>
        <p:spPr/>
        <p:txBody>
          <a:bodyPr/>
          <a:lstStyle/>
          <a:p>
            <a:r>
              <a:rPr lang="es-CO" b="1" dirty="0" smtClean="0">
                <a:solidFill>
                  <a:srgbClr val="FF0066"/>
                </a:solidFill>
              </a:rPr>
              <a:t>“Construyendo sueños… Transformando vidas”</a:t>
            </a:r>
            <a:endParaRPr lang="es-CO" b="1" dirty="0">
              <a:solidFill>
                <a:srgbClr val="FF0066"/>
              </a:solidFill>
            </a:endParaRPr>
          </a:p>
        </p:txBody>
      </p:sp>
      <p:sp>
        <p:nvSpPr>
          <p:cNvPr id="4" name="CuadroTexto 3"/>
          <p:cNvSpPr txBox="1"/>
          <p:nvPr/>
        </p:nvSpPr>
        <p:spPr>
          <a:xfrm>
            <a:off x="890016" y="5730240"/>
            <a:ext cx="10107168" cy="646331"/>
          </a:xfrm>
          <a:prstGeom prst="rect">
            <a:avLst/>
          </a:prstGeom>
          <a:noFill/>
        </p:spPr>
        <p:txBody>
          <a:bodyPr wrap="square" rtlCol="0">
            <a:spAutoFit/>
          </a:bodyPr>
          <a:lstStyle/>
          <a:p>
            <a:pPr algn="ctr"/>
            <a:r>
              <a:rPr lang="es-CO" dirty="0" smtClean="0">
                <a:solidFill>
                  <a:schemeClr val="accent2">
                    <a:lumMod val="75000"/>
                  </a:schemeClr>
                </a:solidFill>
              </a:rPr>
              <a:t>FUNDACIÓN </a:t>
            </a:r>
            <a:r>
              <a:rPr lang="es-CO" dirty="0" smtClean="0">
                <a:solidFill>
                  <a:schemeClr val="accent2">
                    <a:lumMod val="75000"/>
                  </a:schemeClr>
                </a:solidFill>
              </a:rPr>
              <a:t>DEJANDO HUELLA REFUGIO ANIMAL</a:t>
            </a:r>
          </a:p>
          <a:p>
            <a:pPr algn="ctr"/>
            <a:r>
              <a:rPr lang="es-CO" dirty="0" smtClean="0">
                <a:solidFill>
                  <a:schemeClr val="accent2">
                    <a:lumMod val="75000"/>
                  </a:schemeClr>
                </a:solidFill>
              </a:rPr>
              <a:t>NIT. 900966264-8</a:t>
            </a:r>
            <a:endParaRPr lang="es-CO" dirty="0">
              <a:solidFill>
                <a:schemeClr val="accent2">
                  <a:lumMod val="75000"/>
                </a:schemeClr>
              </a:solidFill>
            </a:endParaRPr>
          </a:p>
        </p:txBody>
      </p:sp>
    </p:spTree>
    <p:extLst>
      <p:ext uri="{BB962C8B-B14F-4D97-AF65-F5344CB8AC3E}">
        <p14:creationId xmlns:p14="http://schemas.microsoft.com/office/powerpoint/2010/main" val="26147405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89962" y="175367"/>
            <a:ext cx="5082097" cy="923330"/>
          </a:xfrm>
          <a:prstGeom prst="rect">
            <a:avLst/>
          </a:prstGeom>
          <a:noFill/>
        </p:spPr>
        <p:txBody>
          <a:bodyPr wrap="none" lIns="91440" tIns="45720" rIns="91440" bIns="45720">
            <a:spAutoFit/>
          </a:bodyPr>
          <a:lstStyle/>
          <a:p>
            <a:pPr algn="ctr"/>
            <a:r>
              <a:rPr lang="es-ES"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NUESTRA OBRA</a:t>
            </a:r>
            <a:endParaRPr lang="es-E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568" y="1062121"/>
            <a:ext cx="3279648" cy="2363831"/>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6822" y="1098696"/>
            <a:ext cx="2408906" cy="2558903"/>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9334" y="175367"/>
            <a:ext cx="2823434" cy="3482232"/>
          </a:xfrm>
          <a:prstGeom prst="rect">
            <a:avLst/>
          </a:prstGeom>
        </p:spPr>
      </p:pic>
      <p:pic>
        <p:nvPicPr>
          <p:cNvPr id="6" name="Imagen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831903" y="699840"/>
            <a:ext cx="3482234" cy="2433288"/>
          </a:xfrm>
          <a:prstGeom prst="rect">
            <a:avLst/>
          </a:prstGeom>
        </p:spPr>
      </p:pic>
      <p:pic>
        <p:nvPicPr>
          <p:cNvPr id="7" name="Imagen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76" y="3465362"/>
            <a:ext cx="3443254" cy="1694688"/>
          </a:xfrm>
          <a:prstGeom prst="rect">
            <a:avLst/>
          </a:prstGeom>
        </p:spPr>
      </p:pic>
      <p:pic>
        <p:nvPicPr>
          <p:cNvPr id="8" name="Imagen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3144058" y="4278900"/>
            <a:ext cx="3029710" cy="2104106"/>
          </a:xfrm>
          <a:prstGeom prst="rect">
            <a:avLst/>
          </a:prstGeom>
        </p:spPr>
      </p:pic>
      <p:pic>
        <p:nvPicPr>
          <p:cNvPr id="9" name="Imagen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63635" y="3828288"/>
            <a:ext cx="1917416" cy="3029712"/>
          </a:xfrm>
          <a:prstGeom prst="rect">
            <a:avLst/>
          </a:prstGeom>
        </p:spPr>
      </p:pic>
      <p:pic>
        <p:nvPicPr>
          <p:cNvPr id="10" name="Imagen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33720" y="3816096"/>
            <a:ext cx="1900652" cy="3029712"/>
          </a:xfrm>
          <a:prstGeom prst="rect">
            <a:avLst/>
          </a:prstGeom>
        </p:spPr>
      </p:pic>
      <p:pic>
        <p:nvPicPr>
          <p:cNvPr id="11" name="Imagen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41148" y="3828288"/>
            <a:ext cx="2115978" cy="3029712"/>
          </a:xfrm>
          <a:prstGeom prst="rect">
            <a:avLst/>
          </a:prstGeom>
        </p:spPr>
      </p:pic>
      <p:pic>
        <p:nvPicPr>
          <p:cNvPr id="13" name="Imagen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576" y="5199460"/>
            <a:ext cx="3454754" cy="1658540"/>
          </a:xfrm>
          <a:prstGeom prst="rect">
            <a:avLst/>
          </a:prstGeom>
        </p:spPr>
      </p:pic>
    </p:spTree>
    <p:extLst>
      <p:ext uri="{BB962C8B-B14F-4D97-AF65-F5344CB8AC3E}">
        <p14:creationId xmlns:p14="http://schemas.microsoft.com/office/powerpoint/2010/main" val="40953586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75164" y="187559"/>
            <a:ext cx="6082114" cy="923330"/>
          </a:xfrm>
          <a:prstGeom prst="rect">
            <a:avLst/>
          </a:prstGeom>
          <a:noFill/>
        </p:spPr>
        <p:txBody>
          <a:bodyPr wrap="none" lIns="91440" tIns="45720" rIns="91440" bIns="45720">
            <a:spAutoFit/>
          </a:bodyPr>
          <a:lstStyle/>
          <a:p>
            <a:pPr algn="ctr"/>
            <a:r>
              <a:rPr lang="es-ES" sz="5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ESTERILIZACIONES</a:t>
            </a:r>
            <a:endParaRPr lang="es-E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3" name="CuadroTexto 2"/>
          <p:cNvSpPr txBox="1"/>
          <p:nvPr/>
        </p:nvSpPr>
        <p:spPr>
          <a:xfrm>
            <a:off x="304800" y="1670304"/>
            <a:ext cx="9326880" cy="5016758"/>
          </a:xfrm>
          <a:prstGeom prst="rect">
            <a:avLst/>
          </a:prstGeom>
          <a:noFill/>
        </p:spPr>
        <p:txBody>
          <a:bodyPr wrap="square" rtlCol="0">
            <a:spAutoFit/>
          </a:bodyPr>
          <a:lstStyle/>
          <a:p>
            <a:r>
              <a:rPr lang="es-CO" sz="2000" dirty="0" smtClean="0">
                <a:solidFill>
                  <a:schemeClr val="accent2">
                    <a:lumMod val="75000"/>
                  </a:schemeClr>
                </a:solidFill>
              </a:rPr>
              <a:t>En la fundación DEJANDO HUELLA REFUGIO ANIMAL, estamos convencidos que la única forma de contribuir a la disminución de la problemática de fauna callejera es la ESTERILIZACIÓN, es por eso que durante el año 2018 dedicamos gran parte de nuestro tiempo y nuestros recursos a realizar cirugías con fines de esterilización en caninos y felinos, contabilizadas así:</a:t>
            </a:r>
          </a:p>
          <a:p>
            <a:endParaRPr lang="es-CO" sz="2000" dirty="0">
              <a:solidFill>
                <a:schemeClr val="accent2">
                  <a:lumMod val="75000"/>
                </a:schemeClr>
              </a:solidFill>
            </a:endParaRPr>
          </a:p>
          <a:p>
            <a:r>
              <a:rPr lang="es-CO" sz="2000" b="1" dirty="0" smtClean="0">
                <a:solidFill>
                  <a:schemeClr val="accent2">
                    <a:lumMod val="75000"/>
                  </a:schemeClr>
                </a:solidFill>
              </a:rPr>
              <a:t>Cirugías en Duitama</a:t>
            </a:r>
            <a:r>
              <a:rPr lang="es-CO" sz="2000" dirty="0" smtClean="0">
                <a:solidFill>
                  <a:schemeClr val="accent2">
                    <a:lumMod val="75000"/>
                  </a:schemeClr>
                </a:solidFill>
              </a:rPr>
              <a:t>: 1.631</a:t>
            </a:r>
          </a:p>
          <a:p>
            <a:pPr marL="285750" indent="-285750">
              <a:buFont typeface="Arial" panose="020B0604020202020204" pitchFamily="34" charset="0"/>
              <a:buChar char="•"/>
            </a:pPr>
            <a:r>
              <a:rPr lang="es-CO" sz="2000" dirty="0" smtClean="0">
                <a:solidFill>
                  <a:schemeClr val="accent2">
                    <a:lumMod val="75000"/>
                  </a:schemeClr>
                </a:solidFill>
              </a:rPr>
              <a:t>Contrato con la alcaldía: 500</a:t>
            </a:r>
          </a:p>
          <a:p>
            <a:pPr marL="285750" indent="-285750">
              <a:buFont typeface="Arial" panose="020B0604020202020204" pitchFamily="34" charset="0"/>
              <a:buChar char="•"/>
            </a:pPr>
            <a:r>
              <a:rPr lang="es-CO" sz="2000" dirty="0" smtClean="0">
                <a:solidFill>
                  <a:schemeClr val="accent2">
                    <a:lumMod val="75000"/>
                  </a:schemeClr>
                </a:solidFill>
              </a:rPr>
              <a:t>Esterilizaciones a bajo costo: 1.077</a:t>
            </a:r>
          </a:p>
          <a:p>
            <a:pPr marL="285750" indent="-285750">
              <a:buFont typeface="Arial" panose="020B0604020202020204" pitchFamily="34" charset="0"/>
              <a:buChar char="•"/>
            </a:pPr>
            <a:r>
              <a:rPr lang="es-CO" sz="2000" dirty="0" smtClean="0">
                <a:solidFill>
                  <a:schemeClr val="accent2">
                    <a:lumMod val="75000"/>
                  </a:schemeClr>
                </a:solidFill>
              </a:rPr>
              <a:t>Cirugías aportadas: 54</a:t>
            </a:r>
          </a:p>
          <a:p>
            <a:endParaRPr lang="es-CO" sz="2000" dirty="0">
              <a:solidFill>
                <a:schemeClr val="accent2">
                  <a:lumMod val="75000"/>
                </a:schemeClr>
              </a:solidFill>
            </a:endParaRPr>
          </a:p>
          <a:p>
            <a:r>
              <a:rPr lang="es-CO" sz="2000" b="1" dirty="0" smtClean="0">
                <a:solidFill>
                  <a:schemeClr val="accent2">
                    <a:lumMod val="75000"/>
                  </a:schemeClr>
                </a:solidFill>
              </a:rPr>
              <a:t>Cirugías Paipa</a:t>
            </a:r>
            <a:r>
              <a:rPr lang="es-CO" sz="2000" dirty="0" smtClean="0">
                <a:solidFill>
                  <a:schemeClr val="accent2">
                    <a:lumMod val="75000"/>
                  </a:schemeClr>
                </a:solidFill>
              </a:rPr>
              <a:t>: 733</a:t>
            </a:r>
          </a:p>
          <a:p>
            <a:pPr marL="285750" indent="-285750">
              <a:buFont typeface="Arial" panose="020B0604020202020204" pitchFamily="34" charset="0"/>
              <a:buChar char="•"/>
            </a:pPr>
            <a:r>
              <a:rPr lang="es-CO" sz="2000" dirty="0" smtClean="0">
                <a:solidFill>
                  <a:schemeClr val="accent2">
                    <a:lumMod val="75000"/>
                  </a:schemeClr>
                </a:solidFill>
              </a:rPr>
              <a:t>Contrato con la alcaldía: 700</a:t>
            </a:r>
          </a:p>
          <a:p>
            <a:pPr marL="285750" indent="-285750">
              <a:buFont typeface="Arial" panose="020B0604020202020204" pitchFamily="34" charset="0"/>
              <a:buChar char="•"/>
            </a:pPr>
            <a:r>
              <a:rPr lang="es-CO" sz="2000" dirty="0" smtClean="0">
                <a:solidFill>
                  <a:schemeClr val="accent2">
                    <a:lumMod val="75000"/>
                  </a:schemeClr>
                </a:solidFill>
              </a:rPr>
              <a:t>Cirugías aportadas: 33 </a:t>
            </a:r>
          </a:p>
          <a:p>
            <a:pPr marL="285750" indent="-285750">
              <a:buFont typeface="Arial" panose="020B0604020202020204" pitchFamily="34" charset="0"/>
              <a:buChar char="•"/>
            </a:pPr>
            <a:endParaRPr lang="es-CO" sz="2000" dirty="0">
              <a:solidFill>
                <a:schemeClr val="accent2">
                  <a:lumMod val="75000"/>
                </a:schemeClr>
              </a:solidFill>
            </a:endParaRPr>
          </a:p>
          <a:p>
            <a:r>
              <a:rPr lang="es-CO" sz="2000" b="1" dirty="0" smtClean="0">
                <a:solidFill>
                  <a:schemeClr val="accent2">
                    <a:lumMod val="75000"/>
                  </a:schemeClr>
                </a:solidFill>
              </a:rPr>
              <a:t>TOTA</a:t>
            </a:r>
            <a:r>
              <a:rPr lang="es-CO" sz="2000" dirty="0" smtClean="0">
                <a:solidFill>
                  <a:schemeClr val="accent2">
                    <a:lumMod val="75000"/>
                  </a:schemeClr>
                </a:solidFill>
              </a:rPr>
              <a:t>L: 2.364 animales esterilizados</a:t>
            </a:r>
            <a:endParaRPr lang="es-CO" sz="2000" dirty="0">
              <a:solidFill>
                <a:schemeClr val="accent2">
                  <a:lumMod val="75000"/>
                </a:schemeClr>
              </a:solidFill>
            </a:endParaRPr>
          </a:p>
        </p:txBody>
      </p:sp>
    </p:spTree>
    <p:extLst>
      <p:ext uri="{BB962C8B-B14F-4D97-AF65-F5344CB8AC3E}">
        <p14:creationId xmlns:p14="http://schemas.microsoft.com/office/powerpoint/2010/main" val="27376178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3596640" cy="2072640"/>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2072640"/>
            <a:ext cx="3596640" cy="1804416"/>
          </a:xfrm>
          <a:prstGeom prst="rect">
            <a:avLst/>
          </a:prstGeom>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6640" y="1"/>
            <a:ext cx="3669791" cy="2072640"/>
          </a:xfrm>
          <a:prstGeom prst="rect">
            <a:avLst/>
          </a:prstGeom>
        </p:spPr>
      </p:pic>
      <p:pic>
        <p:nvPicPr>
          <p:cNvPr id="5" name="Imagen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96640" y="2072640"/>
            <a:ext cx="3669791" cy="1804416"/>
          </a:xfrm>
          <a:prstGeom prst="rect">
            <a:avLst/>
          </a:prstGeom>
        </p:spPr>
      </p:pic>
      <p:pic>
        <p:nvPicPr>
          <p:cNvPr id="6" name="Imagen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3840480"/>
            <a:ext cx="3267454" cy="2123694"/>
          </a:xfrm>
          <a:prstGeom prst="rect">
            <a:avLst/>
          </a:prstGeom>
        </p:spPr>
      </p:pic>
      <p:pic>
        <p:nvPicPr>
          <p:cNvPr id="7" name="Imagen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94303" y="3877056"/>
            <a:ext cx="3547873" cy="2123694"/>
          </a:xfrm>
          <a:prstGeom prst="rect">
            <a:avLst/>
          </a:prstGeom>
        </p:spPr>
      </p:pic>
      <p:pic>
        <p:nvPicPr>
          <p:cNvPr id="8" name="Imagen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66430" y="0"/>
            <a:ext cx="2572514" cy="3877056"/>
          </a:xfrm>
          <a:prstGeom prst="rect">
            <a:avLst/>
          </a:prstGeom>
        </p:spPr>
      </p:pic>
      <p:pic>
        <p:nvPicPr>
          <p:cNvPr id="9" name="Imagen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42176" y="3877056"/>
            <a:ext cx="2572514" cy="2123694"/>
          </a:xfrm>
          <a:prstGeom prst="rect">
            <a:avLst/>
          </a:prstGeom>
        </p:spPr>
      </p:pic>
      <p:pic>
        <p:nvPicPr>
          <p:cNvPr id="10" name="Imagen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38944" y="0"/>
            <a:ext cx="2353056" cy="3877056"/>
          </a:xfrm>
          <a:prstGeom prst="rect">
            <a:avLst/>
          </a:prstGeom>
        </p:spPr>
      </p:pic>
      <p:pic>
        <p:nvPicPr>
          <p:cNvPr id="11" name="Imagen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02494" y="3877056"/>
            <a:ext cx="2889506" cy="2755392"/>
          </a:xfrm>
          <a:prstGeom prst="rect">
            <a:avLst/>
          </a:prstGeom>
        </p:spPr>
      </p:pic>
      <p:sp>
        <p:nvSpPr>
          <p:cNvPr id="12" name="Rectángulo 11"/>
          <p:cNvSpPr/>
          <p:nvPr/>
        </p:nvSpPr>
        <p:spPr>
          <a:xfrm>
            <a:off x="430197" y="6154674"/>
            <a:ext cx="7854265" cy="584775"/>
          </a:xfrm>
          <a:prstGeom prst="rect">
            <a:avLst/>
          </a:prstGeom>
          <a:noFill/>
        </p:spPr>
        <p:txBody>
          <a:bodyPr wrap="none" lIns="91440" tIns="45720" rIns="91440" bIns="45720">
            <a:spAutoFit/>
          </a:bodyPr>
          <a:lstStyle/>
          <a:p>
            <a:pPr algn="ctr"/>
            <a:r>
              <a:rPr lang="es-ES" sz="3200" dirty="0" smtClean="0">
                <a:ln w="0"/>
                <a:solidFill>
                  <a:schemeClr val="accent1"/>
                </a:solidFill>
                <a:effectLst>
                  <a:outerShdw blurRad="38100" dist="25400" dir="5400000" algn="ctr" rotWithShape="0">
                    <a:srgbClr val="6E747A">
                      <a:alpha val="43000"/>
                    </a:srgbClr>
                  </a:outerShdw>
                </a:effectLst>
              </a:rPr>
              <a:t>Fundación Dejando Huella Refugio Animal</a:t>
            </a:r>
            <a:endParaRPr lang="es-ES" sz="32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6286049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901440" cy="1670304"/>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1441" y="0"/>
            <a:ext cx="2694432" cy="1670304"/>
          </a:xfrm>
          <a:prstGeom prst="rect">
            <a:avLst/>
          </a:prstGeom>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5873" y="0"/>
            <a:ext cx="3345734" cy="1670304"/>
          </a:xfrm>
          <a:prstGeom prst="rect">
            <a:avLst/>
          </a:prstGeom>
        </p:spPr>
      </p:pic>
      <p:pic>
        <p:nvPicPr>
          <p:cNvPr id="5" name="Imagen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3026" y="0"/>
            <a:ext cx="2458974" cy="3108960"/>
          </a:xfrm>
          <a:prstGeom prst="rect">
            <a:avLst/>
          </a:prstGeom>
        </p:spPr>
      </p:pic>
      <p:pic>
        <p:nvPicPr>
          <p:cNvPr id="6" name="Imagen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86509" y="1670304"/>
            <a:ext cx="1824990" cy="3352800"/>
          </a:xfrm>
          <a:prstGeom prst="rect">
            <a:avLst/>
          </a:prstGeom>
        </p:spPr>
      </p:pic>
      <p:pic>
        <p:nvPicPr>
          <p:cNvPr id="7" name="Imagen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79401" y="1670305"/>
            <a:ext cx="2007108" cy="3352800"/>
          </a:xfrm>
          <a:prstGeom prst="rect">
            <a:avLst/>
          </a:prstGeom>
        </p:spPr>
      </p:pic>
      <p:pic>
        <p:nvPicPr>
          <p:cNvPr id="8" name="Imagen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79914" y="1670304"/>
            <a:ext cx="1999487" cy="3352801"/>
          </a:xfrm>
          <a:prstGeom prst="rect">
            <a:avLst/>
          </a:prstGeom>
        </p:spPr>
      </p:pic>
      <p:pic>
        <p:nvPicPr>
          <p:cNvPr id="9" name="Imagen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80095" y="1670304"/>
            <a:ext cx="1599819" cy="3352802"/>
          </a:xfrm>
          <a:prstGeom prst="rect">
            <a:avLst/>
          </a:prstGeom>
        </p:spPr>
      </p:pic>
      <p:pic>
        <p:nvPicPr>
          <p:cNvPr id="10" name="Imagen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33026" y="3108960"/>
            <a:ext cx="2458974" cy="3749040"/>
          </a:xfrm>
          <a:prstGeom prst="rect">
            <a:avLst/>
          </a:prstGeom>
        </p:spPr>
      </p:pic>
      <p:pic>
        <p:nvPicPr>
          <p:cNvPr id="11" name="Imagen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1670304"/>
            <a:ext cx="2301617" cy="3352802"/>
          </a:xfrm>
          <a:prstGeom prst="rect">
            <a:avLst/>
          </a:prstGeom>
        </p:spPr>
      </p:pic>
      <p:pic>
        <p:nvPicPr>
          <p:cNvPr id="12" name="Imagen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79401" y="5023104"/>
            <a:ext cx="3832098" cy="1834896"/>
          </a:xfrm>
          <a:prstGeom prst="rect">
            <a:avLst/>
          </a:prstGeom>
        </p:spPr>
      </p:pic>
      <p:pic>
        <p:nvPicPr>
          <p:cNvPr id="13" name="Imagen 1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258568" y="5023102"/>
            <a:ext cx="3599306" cy="1834898"/>
          </a:xfrm>
          <a:prstGeom prst="rect">
            <a:avLst/>
          </a:prstGeom>
        </p:spPr>
      </p:pic>
      <p:pic>
        <p:nvPicPr>
          <p:cNvPr id="14" name="Imagen 1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9702" y="5023102"/>
            <a:ext cx="2228866" cy="1834898"/>
          </a:xfrm>
          <a:prstGeom prst="rect">
            <a:avLst/>
          </a:prstGeom>
        </p:spPr>
      </p:pic>
    </p:spTree>
    <p:extLst>
      <p:ext uri="{BB962C8B-B14F-4D97-AF65-F5344CB8AC3E}">
        <p14:creationId xmlns:p14="http://schemas.microsoft.com/office/powerpoint/2010/main" val="17417800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20306" y="358247"/>
            <a:ext cx="8800935" cy="923330"/>
          </a:xfrm>
          <a:prstGeom prst="rect">
            <a:avLst/>
          </a:prstGeom>
          <a:noFill/>
        </p:spPr>
        <p:txBody>
          <a:bodyPr wrap="none" lIns="91440" tIns="45720" rIns="91440" bIns="45720">
            <a:spAutoFit/>
          </a:bodyPr>
          <a:lstStyle/>
          <a:p>
            <a:pPr algn="ctr"/>
            <a:r>
              <a:rPr lang="es-ES"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VACUNACIÓN ANTIRRÁBICA</a:t>
            </a:r>
            <a:endParaRPr lang="es-E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3" name="Rectángulo 2"/>
          <p:cNvSpPr/>
          <p:nvPr/>
        </p:nvSpPr>
        <p:spPr>
          <a:xfrm>
            <a:off x="220306" y="1356145"/>
            <a:ext cx="7009550" cy="5941114"/>
          </a:xfrm>
          <a:prstGeom prst="rect">
            <a:avLst/>
          </a:prstGeom>
        </p:spPr>
        <p:txBody>
          <a:bodyPr wrap="square">
            <a:spAutoFit/>
          </a:bodyPr>
          <a:lstStyle/>
          <a:p>
            <a:pPr algn="just">
              <a:lnSpc>
                <a:spcPct val="115000"/>
              </a:lnSpc>
              <a:spcAft>
                <a:spcPts val="1000"/>
              </a:spcAft>
            </a:pPr>
            <a:r>
              <a:rPr lang="es-CO" sz="2000" dirty="0">
                <a:latin typeface="Arial Narrow" panose="020B0606020202030204" pitchFamily="34" charset="0"/>
                <a:ea typeface="Calibri" panose="020F0502020204030204" pitchFamily="34" charset="0"/>
                <a:cs typeface="Arial" panose="020B0604020202020204" pitchFamily="34" charset="0"/>
              </a:rPr>
              <a:t>Se pueden proporcionar tratamientos veterinarios preventivos para proteger la salud y el bienestar de los animales y para reducir el problema de enfermedades zoonóticas. Normalmente, la vacunación antirrábica regular es un asunto prioritario pero también se puede vacunar contra otro número de enfermedades, al mismo tiempo que se controlan los parásitos internos y externos a través de medicamentos adecuados. Estos tratamientos deben ser proporcionados junto con educación sobre tenencia responsable, esterilización/anticoncepción y registro e/o identificación. La necesidad de vacunar y controlar parásitos es a menudo bien entendida por los dueños de los animales y por eso ofrecer acceso a estos servicios puede ser la manera más fácil de atraer a los dueños hacia conversaciones o acuerdos sobre los otros componentes discutidos en esta sección</a:t>
            </a:r>
            <a:r>
              <a:rPr lang="es-CO" sz="2000" dirty="0" smtClean="0">
                <a:latin typeface="Arial Narrow" panose="020B0606020202030204" pitchFamily="34" charset="0"/>
                <a:ea typeface="Calibri" panose="020F0502020204030204" pitchFamily="34" charset="0"/>
                <a:cs typeface="Arial" panose="020B0604020202020204" pitchFamily="34" charset="0"/>
              </a:rPr>
              <a:t>.</a:t>
            </a:r>
          </a:p>
          <a:p>
            <a:pPr algn="just">
              <a:lnSpc>
                <a:spcPct val="115000"/>
              </a:lnSpc>
              <a:spcAft>
                <a:spcPts val="1000"/>
              </a:spcAft>
            </a:pPr>
            <a:r>
              <a:rPr lang="es-CO" sz="2000" dirty="0" smtClean="0">
                <a:effectLst/>
                <a:latin typeface="Arial Narrow" panose="020B0606020202030204" pitchFamily="34" charset="0"/>
                <a:ea typeface="Calibri" panose="020F0502020204030204" pitchFamily="34" charset="0"/>
                <a:cs typeface="Arial" panose="020B0604020202020204" pitchFamily="34" charset="0"/>
              </a:rPr>
              <a:t>Aún cuando la meta impuesta para el 2018 fue de 14.000 animales, se realizaron 16.224 entre zona rural y urbana</a:t>
            </a:r>
            <a:endParaRPr lang="es-CO" sz="2000" dirty="0">
              <a:effectLst/>
              <a:latin typeface="Arial Narrow" panose="020B0606020202030204" pitchFamily="34" charset="0"/>
              <a:ea typeface="Calibri" panose="020F0502020204030204" pitchFamily="34" charset="0"/>
              <a:cs typeface="Arial" panose="020B0604020202020204" pitchFamily="34" charset="0"/>
            </a:endParaRPr>
          </a:p>
          <a:p>
            <a:pPr algn="just">
              <a:lnSpc>
                <a:spcPct val="115000"/>
              </a:lnSpc>
              <a:spcAft>
                <a:spcPts val="1000"/>
              </a:spcAft>
            </a:pPr>
            <a:endParaRPr lang="es-CO"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3696" y="1440072"/>
            <a:ext cx="4242816" cy="5314295"/>
          </a:xfrm>
          <a:prstGeom prst="rect">
            <a:avLst/>
          </a:prstGeom>
        </p:spPr>
      </p:pic>
    </p:spTree>
    <p:extLst>
      <p:ext uri="{BB962C8B-B14F-4D97-AF65-F5344CB8AC3E}">
        <p14:creationId xmlns:p14="http://schemas.microsoft.com/office/powerpoint/2010/main" val="12114283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06893" cy="3084576"/>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6892" y="1"/>
            <a:ext cx="2399347" cy="3084575"/>
          </a:xfrm>
          <a:prstGeom prst="rect">
            <a:avLst/>
          </a:prstGeom>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6239" y="0"/>
            <a:ext cx="3072386" cy="2048256"/>
          </a:xfrm>
          <a:prstGeom prst="rect">
            <a:avLst/>
          </a:prstGeom>
        </p:spPr>
      </p:pic>
      <p:pic>
        <p:nvPicPr>
          <p:cNvPr id="5" name="Imagen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06239" y="2048256"/>
            <a:ext cx="2255522" cy="2791968"/>
          </a:xfrm>
          <a:prstGeom prst="rect">
            <a:avLst/>
          </a:prstGeom>
        </p:spPr>
      </p:pic>
      <p:pic>
        <p:nvPicPr>
          <p:cNvPr id="6" name="Imagen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1760" y="2048256"/>
            <a:ext cx="2109216" cy="2791968"/>
          </a:xfrm>
          <a:prstGeom prst="rect">
            <a:avLst/>
          </a:prstGeom>
        </p:spPr>
      </p:pic>
      <p:pic>
        <p:nvPicPr>
          <p:cNvPr id="7" name="Imagen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78624" y="0"/>
            <a:ext cx="3389375" cy="2048257"/>
          </a:xfrm>
          <a:prstGeom prst="rect">
            <a:avLst/>
          </a:prstGeom>
        </p:spPr>
      </p:pic>
      <p:pic>
        <p:nvPicPr>
          <p:cNvPr id="8" name="Imagen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74786" y="2048255"/>
            <a:ext cx="2093214" cy="3304032"/>
          </a:xfrm>
          <a:prstGeom prst="rect">
            <a:avLst/>
          </a:prstGeom>
        </p:spPr>
      </p:pic>
      <p:pic>
        <p:nvPicPr>
          <p:cNvPr id="9" name="Imagen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672" y="3084576"/>
            <a:ext cx="4177186" cy="2133600"/>
          </a:xfrm>
          <a:prstGeom prst="rect">
            <a:avLst/>
          </a:prstGeom>
        </p:spPr>
      </p:pic>
      <p:pic>
        <p:nvPicPr>
          <p:cNvPr id="10" name="Imagen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10049" y="4840224"/>
            <a:ext cx="4360928" cy="2017776"/>
          </a:xfrm>
          <a:prstGeom prst="rect">
            <a:avLst/>
          </a:prstGeom>
        </p:spPr>
      </p:pic>
      <p:pic>
        <p:nvPicPr>
          <p:cNvPr id="11" name="Imagen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570976" y="5242560"/>
            <a:ext cx="3613404" cy="1637917"/>
          </a:xfrm>
          <a:prstGeom prst="rect">
            <a:avLst/>
          </a:prstGeom>
        </p:spPr>
      </p:pic>
      <p:pic>
        <p:nvPicPr>
          <p:cNvPr id="12" name="Imagen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5218176"/>
            <a:ext cx="4210049" cy="1676400"/>
          </a:xfrm>
          <a:prstGeom prst="rect">
            <a:avLst/>
          </a:prstGeom>
        </p:spPr>
      </p:pic>
      <p:pic>
        <p:nvPicPr>
          <p:cNvPr id="13" name="Imagen 1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411968" y="2023871"/>
            <a:ext cx="1780032" cy="3194305"/>
          </a:xfrm>
          <a:prstGeom prst="rect">
            <a:avLst/>
          </a:prstGeom>
        </p:spPr>
      </p:pic>
    </p:spTree>
    <p:extLst>
      <p:ext uri="{BB962C8B-B14F-4D97-AF65-F5344CB8AC3E}">
        <p14:creationId xmlns:p14="http://schemas.microsoft.com/office/powerpoint/2010/main" val="12930732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999232" cy="2133600"/>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9232" y="0"/>
            <a:ext cx="1974342" cy="2133600"/>
          </a:xfrm>
          <a:prstGeom prst="rect">
            <a:avLst/>
          </a:prstGeom>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3574" y="0"/>
            <a:ext cx="3256026" cy="2133600"/>
          </a:xfrm>
          <a:prstGeom prst="rect">
            <a:avLst/>
          </a:prstGeom>
        </p:spPr>
      </p:pic>
      <p:pic>
        <p:nvPicPr>
          <p:cNvPr id="5" name="Imagen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9600" y="0"/>
            <a:ext cx="2243328" cy="2133600"/>
          </a:xfrm>
          <a:prstGeom prst="rect">
            <a:avLst/>
          </a:prstGeom>
        </p:spPr>
      </p:pic>
      <p:pic>
        <p:nvPicPr>
          <p:cNvPr id="6" name="Imagen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2133600"/>
            <a:ext cx="3803903" cy="4724400"/>
          </a:xfrm>
          <a:prstGeom prst="rect">
            <a:avLst/>
          </a:prstGeom>
        </p:spPr>
      </p:pic>
      <p:pic>
        <p:nvPicPr>
          <p:cNvPr id="7" name="Imagen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14831" y="2133600"/>
            <a:ext cx="2383632" cy="2743200"/>
          </a:xfrm>
          <a:prstGeom prst="rect">
            <a:avLst/>
          </a:prstGeom>
        </p:spPr>
      </p:pic>
      <p:pic>
        <p:nvPicPr>
          <p:cNvPr id="8" name="Imagen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98463" y="2133600"/>
            <a:ext cx="2589941" cy="2743200"/>
          </a:xfrm>
          <a:prstGeom prst="rect">
            <a:avLst/>
          </a:prstGeom>
        </p:spPr>
      </p:pic>
      <p:pic>
        <p:nvPicPr>
          <p:cNvPr id="9" name="Imagen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86978" y="2133600"/>
            <a:ext cx="1885950" cy="2743200"/>
          </a:xfrm>
          <a:prstGeom prst="rect">
            <a:avLst/>
          </a:prstGeom>
        </p:spPr>
      </p:pic>
      <p:pic>
        <p:nvPicPr>
          <p:cNvPr id="10" name="Imagen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13021" y="4876800"/>
            <a:ext cx="2385442" cy="1981200"/>
          </a:xfrm>
          <a:prstGeom prst="rect">
            <a:avLst/>
          </a:prstGeom>
        </p:spPr>
      </p:pic>
      <p:pic>
        <p:nvPicPr>
          <p:cNvPr id="11" name="Imagen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98462" y="4876800"/>
            <a:ext cx="1983487" cy="1981200"/>
          </a:xfrm>
          <a:prstGeom prst="rect">
            <a:avLst/>
          </a:prstGeom>
        </p:spPr>
      </p:pic>
      <p:pic>
        <p:nvPicPr>
          <p:cNvPr id="12" name="Imagen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81949" y="4876800"/>
            <a:ext cx="2490980" cy="1981200"/>
          </a:xfrm>
          <a:prstGeom prst="rect">
            <a:avLst/>
          </a:prstGeom>
        </p:spPr>
      </p:pic>
      <p:pic>
        <p:nvPicPr>
          <p:cNvPr id="13" name="Imagen 1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497310" y="0"/>
            <a:ext cx="1694690" cy="3657600"/>
          </a:xfrm>
          <a:prstGeom prst="rect">
            <a:avLst/>
          </a:prstGeom>
        </p:spPr>
      </p:pic>
      <p:pic>
        <p:nvPicPr>
          <p:cNvPr id="14" name="Imagen 1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358629" y="3657600"/>
            <a:ext cx="1833371" cy="3200400"/>
          </a:xfrm>
          <a:prstGeom prst="rect">
            <a:avLst/>
          </a:prstGeom>
        </p:spPr>
      </p:pic>
    </p:spTree>
    <p:extLst>
      <p:ext uri="{BB962C8B-B14F-4D97-AF65-F5344CB8AC3E}">
        <p14:creationId xmlns:p14="http://schemas.microsoft.com/office/powerpoint/2010/main" val="41391523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 y="109728"/>
            <a:ext cx="11777472" cy="6510528"/>
          </a:xfrm>
          <a:prstGeom prst="rect">
            <a:avLst/>
          </a:prstGeom>
        </p:spPr>
      </p:pic>
      <p:sp>
        <p:nvSpPr>
          <p:cNvPr id="3" name="Rectángulo 2"/>
          <p:cNvSpPr/>
          <p:nvPr/>
        </p:nvSpPr>
        <p:spPr>
          <a:xfrm>
            <a:off x="1767224" y="109728"/>
            <a:ext cx="6194773" cy="923330"/>
          </a:xfrm>
          <a:prstGeom prst="rect">
            <a:avLst/>
          </a:prstGeom>
          <a:noFill/>
        </p:spPr>
        <p:txBody>
          <a:bodyPr wrap="none" lIns="91440" tIns="45720" rIns="91440" bIns="45720">
            <a:spAutoFit/>
          </a:bodyPr>
          <a:lstStyle/>
          <a:p>
            <a:pPr algn="ctr"/>
            <a:r>
              <a:rPr lang="es-ES" sz="54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AGRADECIMIENTOS</a:t>
            </a:r>
            <a:endParaRPr lang="es-E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4" name="CuadroTexto 3"/>
          <p:cNvSpPr txBox="1"/>
          <p:nvPr/>
        </p:nvSpPr>
        <p:spPr>
          <a:xfrm>
            <a:off x="3285744" y="1933831"/>
            <a:ext cx="5376672" cy="2862322"/>
          </a:xfrm>
          <a:prstGeom prst="rect">
            <a:avLst/>
          </a:prstGeom>
          <a:noFill/>
        </p:spPr>
        <p:txBody>
          <a:bodyPr wrap="square" rtlCol="0">
            <a:spAutoFit/>
          </a:bodyPr>
          <a:lstStyle/>
          <a:p>
            <a:r>
              <a:rPr lang="es-CO" dirty="0" smtClean="0">
                <a:solidFill>
                  <a:schemeClr val="accent2">
                    <a:lumMod val="60000"/>
                    <a:lumOff val="40000"/>
                  </a:schemeClr>
                </a:solidFill>
              </a:rPr>
              <a:t>Alcaldía de Duitama</a:t>
            </a:r>
          </a:p>
          <a:p>
            <a:r>
              <a:rPr lang="es-CO" dirty="0" smtClean="0">
                <a:solidFill>
                  <a:schemeClr val="accent2">
                    <a:lumMod val="60000"/>
                    <a:lumOff val="40000"/>
                  </a:schemeClr>
                </a:solidFill>
              </a:rPr>
              <a:t>Secretaria de Salud de Duitama</a:t>
            </a:r>
          </a:p>
          <a:p>
            <a:r>
              <a:rPr lang="es-CO" dirty="0" smtClean="0">
                <a:solidFill>
                  <a:schemeClr val="accent2">
                    <a:lumMod val="60000"/>
                    <a:lumOff val="40000"/>
                  </a:schemeClr>
                </a:solidFill>
              </a:rPr>
              <a:t>Alcaldía de Paipa</a:t>
            </a:r>
          </a:p>
          <a:p>
            <a:r>
              <a:rPr lang="es-CO" dirty="0" smtClean="0">
                <a:solidFill>
                  <a:schemeClr val="accent2">
                    <a:lumMod val="60000"/>
                    <a:lumOff val="40000"/>
                  </a:schemeClr>
                </a:solidFill>
              </a:rPr>
              <a:t>Secretaria de salud de Paipa</a:t>
            </a:r>
          </a:p>
          <a:p>
            <a:r>
              <a:rPr lang="es-CO" dirty="0" smtClean="0">
                <a:solidFill>
                  <a:schemeClr val="accent2">
                    <a:lumMod val="60000"/>
                    <a:lumOff val="40000"/>
                  </a:schemeClr>
                </a:solidFill>
              </a:rPr>
              <a:t>JAC Duitama</a:t>
            </a:r>
          </a:p>
          <a:p>
            <a:r>
              <a:rPr lang="es-CO" dirty="0" smtClean="0">
                <a:solidFill>
                  <a:schemeClr val="accent2">
                    <a:lumMod val="60000"/>
                    <a:lumOff val="40000"/>
                  </a:schemeClr>
                </a:solidFill>
              </a:rPr>
              <a:t>JAC Paipa</a:t>
            </a:r>
          </a:p>
          <a:p>
            <a:r>
              <a:rPr lang="es-CO" dirty="0" smtClean="0">
                <a:solidFill>
                  <a:schemeClr val="accent2">
                    <a:lumMod val="60000"/>
                    <a:lumOff val="40000"/>
                  </a:schemeClr>
                </a:solidFill>
              </a:rPr>
              <a:t>Secretaria de seguridad y convivencia Medellín</a:t>
            </a:r>
          </a:p>
          <a:p>
            <a:r>
              <a:rPr lang="es-CO" dirty="0" smtClean="0">
                <a:solidFill>
                  <a:schemeClr val="accent2">
                    <a:lumMod val="60000"/>
                    <a:lumOff val="40000"/>
                  </a:schemeClr>
                </a:solidFill>
              </a:rPr>
              <a:t>Concejo de Medellín</a:t>
            </a:r>
          </a:p>
          <a:p>
            <a:r>
              <a:rPr lang="es-CO" dirty="0" smtClean="0">
                <a:solidFill>
                  <a:schemeClr val="accent2">
                    <a:lumMod val="60000"/>
                    <a:lumOff val="40000"/>
                  </a:schemeClr>
                </a:solidFill>
              </a:rPr>
              <a:t>Rescatistas Paipa</a:t>
            </a:r>
          </a:p>
          <a:p>
            <a:r>
              <a:rPr lang="es-CO" dirty="0" smtClean="0">
                <a:solidFill>
                  <a:schemeClr val="accent2">
                    <a:lumMod val="60000"/>
                    <a:lumOff val="40000"/>
                  </a:schemeClr>
                </a:solidFill>
              </a:rPr>
              <a:t>Policía ambiental Duitama</a:t>
            </a:r>
            <a:endParaRPr lang="es-CO" dirty="0">
              <a:solidFill>
                <a:schemeClr val="accent2">
                  <a:lumMod val="60000"/>
                  <a:lumOff val="40000"/>
                </a:schemeClr>
              </a:solidFill>
            </a:endParaRPr>
          </a:p>
        </p:txBody>
      </p:sp>
      <p:sp>
        <p:nvSpPr>
          <p:cNvPr id="5" name="Rectángulo 4"/>
          <p:cNvSpPr/>
          <p:nvPr/>
        </p:nvSpPr>
        <p:spPr>
          <a:xfrm>
            <a:off x="8300592" y="5503271"/>
            <a:ext cx="2369559" cy="923330"/>
          </a:xfrm>
          <a:prstGeom prst="rect">
            <a:avLst/>
          </a:prstGeom>
          <a:noFill/>
        </p:spPr>
        <p:txBody>
          <a:bodyPr wrap="none" lIns="91440" tIns="45720" rIns="91440" bIns="45720">
            <a:spAutoFit/>
          </a:bodyPr>
          <a:lstStyle/>
          <a:p>
            <a:pPr algn="ctr"/>
            <a:r>
              <a:rPr lang="es-ES" sz="5400" b="1" dirty="0" smtClean="0">
                <a:ln w="22225">
                  <a:solidFill>
                    <a:schemeClr val="accent2"/>
                  </a:solidFill>
                  <a:prstDash val="solid"/>
                </a:ln>
                <a:solidFill>
                  <a:schemeClr val="accent2">
                    <a:lumMod val="40000"/>
                    <a:lumOff val="60000"/>
                  </a:schemeClr>
                </a:solidFill>
              </a:rPr>
              <a:t>FDHRA</a:t>
            </a:r>
            <a:endParaRPr lang="es-E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13571414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62436" y="248519"/>
            <a:ext cx="4980980" cy="923330"/>
          </a:xfrm>
          <a:prstGeom prst="rect">
            <a:avLst/>
          </a:prstGeom>
          <a:noFill/>
        </p:spPr>
        <p:txBody>
          <a:bodyPr wrap="none" lIns="91440" tIns="45720" rIns="91440" bIns="45720">
            <a:spAutoFit/>
          </a:bodyPr>
          <a:lstStyle/>
          <a:p>
            <a:pPr algn="ctr"/>
            <a:r>
              <a:rPr lang="es-ES" sz="54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PRESENTACIÓN</a:t>
            </a:r>
            <a:endParaRPr lang="es-E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3" name="CuadroTexto 2"/>
          <p:cNvSpPr txBox="1"/>
          <p:nvPr/>
        </p:nvSpPr>
        <p:spPr>
          <a:xfrm>
            <a:off x="362436" y="1548384"/>
            <a:ext cx="9269244" cy="585216"/>
          </a:xfrm>
          <a:prstGeom prst="rect">
            <a:avLst/>
          </a:prstGeom>
          <a:noFill/>
        </p:spPr>
        <p:txBody>
          <a:bodyPr wrap="square" rtlCol="0">
            <a:spAutoFit/>
          </a:bodyPr>
          <a:lstStyle/>
          <a:p>
            <a:endParaRPr lang="es-CO"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026" y="1305115"/>
            <a:ext cx="4991100" cy="5076825"/>
          </a:xfrm>
          <a:prstGeom prst="rect">
            <a:avLst/>
          </a:prstGeom>
        </p:spPr>
      </p:pic>
      <p:sp>
        <p:nvSpPr>
          <p:cNvPr id="5" name="CuadroTexto 4"/>
          <p:cNvSpPr txBox="1"/>
          <p:nvPr/>
        </p:nvSpPr>
        <p:spPr>
          <a:xfrm>
            <a:off x="5806716" y="1165871"/>
            <a:ext cx="5608320" cy="5355312"/>
          </a:xfrm>
          <a:prstGeom prst="rect">
            <a:avLst/>
          </a:prstGeom>
          <a:noFill/>
        </p:spPr>
        <p:txBody>
          <a:bodyPr wrap="square" rtlCol="0">
            <a:spAutoFit/>
          </a:bodyPr>
          <a:lstStyle/>
          <a:p>
            <a:pPr algn="ctr"/>
            <a:r>
              <a:rPr lang="es-CO" dirty="0" smtClean="0">
                <a:solidFill>
                  <a:schemeClr val="tx1">
                    <a:lumMod val="85000"/>
                    <a:lumOff val="15000"/>
                  </a:schemeClr>
                </a:solidFill>
                <a:latin typeface="Bahnschrift Light" panose="020B0502040204020203" pitchFamily="34" charset="0"/>
              </a:rPr>
              <a:t>A través del tiempo, en estos 3 años de constitución, hemos tenido un sinnúmero de satisfacciones, así como de obstáculos que en varias oportunidades nos han hecho decaer ya que no es fácil intentar cambiar la historia y crear conciencia en el tema de maltrato, abandono y reproducción descontrolada de animales… aún así hemos querido seguir en el camino de la transformación porque estamos convencidos que alcanzaremos las metas propuestas, que con esfuerzo, dedicación y disciplina lograremos cambiar el mundo de aquellos que tanto lo necesitan, de aquellos que son tan vulnerables y de aquellos que aún sin tener voz están pidiendo ayuda a gritos…</a:t>
            </a:r>
          </a:p>
          <a:p>
            <a:pPr algn="ctr"/>
            <a:endParaRPr lang="es-CO" dirty="0">
              <a:solidFill>
                <a:schemeClr val="tx1">
                  <a:lumMod val="85000"/>
                  <a:lumOff val="15000"/>
                </a:schemeClr>
              </a:solidFill>
              <a:latin typeface="Bahnschrift Light" panose="020B0502040204020203" pitchFamily="34" charset="0"/>
            </a:endParaRPr>
          </a:p>
          <a:p>
            <a:pPr algn="ctr"/>
            <a:r>
              <a:rPr lang="es-CO" dirty="0" smtClean="0">
                <a:solidFill>
                  <a:schemeClr val="tx1">
                    <a:lumMod val="85000"/>
                    <a:lumOff val="15000"/>
                  </a:schemeClr>
                </a:solidFill>
                <a:latin typeface="Bahnschrift Light" panose="020B0502040204020203" pitchFamily="34" charset="0"/>
              </a:rPr>
              <a:t>La FUNDACIÓN DEJANDO HUELLA REFUGIO ANIMAL, seguirá trabajando para poder aportar a la salud pública de las comunidades y para poder algún día solucionar la problemática de fauna callejera en nuestras ciudades</a:t>
            </a:r>
            <a:endParaRPr lang="es-CO" dirty="0">
              <a:solidFill>
                <a:schemeClr val="tx1">
                  <a:lumMod val="85000"/>
                  <a:lumOff val="15000"/>
                </a:schemeClr>
              </a:solidFill>
              <a:latin typeface="Bahnschrift Light" panose="020B0502040204020203" pitchFamily="34" charset="0"/>
            </a:endParaRPr>
          </a:p>
        </p:txBody>
      </p:sp>
      <p:sp>
        <p:nvSpPr>
          <p:cNvPr id="6" name="CuadroTexto 5"/>
          <p:cNvSpPr txBox="1"/>
          <p:nvPr/>
        </p:nvSpPr>
        <p:spPr>
          <a:xfrm>
            <a:off x="1024128" y="6440543"/>
            <a:ext cx="4409694" cy="369332"/>
          </a:xfrm>
          <a:prstGeom prst="rect">
            <a:avLst/>
          </a:prstGeom>
          <a:noFill/>
        </p:spPr>
        <p:txBody>
          <a:bodyPr wrap="square" rtlCol="0">
            <a:spAutoFit/>
          </a:bodyPr>
          <a:lstStyle/>
          <a:p>
            <a:r>
              <a:rPr lang="es-CO" dirty="0" smtClean="0">
                <a:latin typeface="Brush Script MT" panose="03060802040406070304" pitchFamily="66" charset="0"/>
              </a:rPr>
              <a:t>Gloria Isabel Torres Acosta – Representante Legal</a:t>
            </a:r>
            <a:endParaRPr lang="es-CO" dirty="0">
              <a:latin typeface="Brush Script MT" panose="03060802040406070304" pitchFamily="66" charset="0"/>
            </a:endParaRPr>
          </a:p>
        </p:txBody>
      </p:sp>
    </p:spTree>
    <p:extLst>
      <p:ext uri="{BB962C8B-B14F-4D97-AF65-F5344CB8AC3E}">
        <p14:creationId xmlns:p14="http://schemas.microsoft.com/office/powerpoint/2010/main" val="27045523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1595021"/>
            <a:ext cx="5154168" cy="5262979"/>
          </a:xfrm>
          <a:prstGeom prst="rect">
            <a:avLst/>
          </a:prstGeom>
        </p:spPr>
        <p:txBody>
          <a:bodyPr wrap="square">
            <a:spAutoFit/>
          </a:bodyPr>
          <a:lstStyle/>
          <a:p>
            <a:pPr>
              <a:spcAft>
                <a:spcPts val="0"/>
              </a:spcAft>
            </a:pPr>
            <a:r>
              <a:rPr lang="es-CO" sz="2800" dirty="0">
                <a:latin typeface="Arial Narrow" panose="020B0606020202030204" pitchFamily="34" charset="0"/>
                <a:ea typeface="Times New Roman" panose="02020603050405020304" pitchFamily="18" charset="0"/>
                <a:cs typeface="Times New Roman" panose="02020603050405020304" pitchFamily="18" charset="0"/>
              </a:rPr>
              <a:t>La elaboración de este informe de gestión ha sido </a:t>
            </a:r>
            <a:r>
              <a:rPr lang="es-CO" sz="2800" dirty="0" smtClean="0">
                <a:latin typeface="Arial Narrow" panose="020B0606020202030204" pitchFamily="34" charset="0"/>
                <a:ea typeface="Times New Roman" panose="02020603050405020304" pitchFamily="18" charset="0"/>
                <a:cs typeface="Times New Roman" panose="02020603050405020304" pitchFamily="18" charset="0"/>
              </a:rPr>
              <a:t>realizada</a:t>
            </a:r>
            <a:r>
              <a:rPr lang="es-CO" sz="2800" dirty="0" smtClean="0">
                <a:latin typeface="Arial Narrow" panose="020B0606020202030204" pitchFamily="34" charset="0"/>
                <a:ea typeface="Times New Roman" panose="02020603050405020304" pitchFamily="18" charset="0"/>
                <a:cs typeface="Times New Roman" panose="02020603050405020304" pitchFamily="18" charset="0"/>
              </a:rPr>
              <a:t> </a:t>
            </a:r>
            <a:r>
              <a:rPr lang="es-CO" sz="2800" dirty="0">
                <a:latin typeface="Arial Narrow" panose="020B0606020202030204" pitchFamily="34" charset="0"/>
                <a:ea typeface="Times New Roman" panose="02020603050405020304" pitchFamily="18" charset="0"/>
                <a:cs typeface="Times New Roman" panose="02020603050405020304" pitchFamily="18" charset="0"/>
              </a:rPr>
              <a:t>para dar cumplimiento al artículo 446 del código de comercio, y al artículo 47 del código 222 de 1995 con el propósito de dar a conocer a la sociedad civil, a quienes </a:t>
            </a:r>
            <a:r>
              <a:rPr lang="es-CO" sz="2800" dirty="0" smtClean="0">
                <a:latin typeface="Arial Narrow" panose="020B0606020202030204" pitchFamily="34" charset="0"/>
                <a:ea typeface="Times New Roman" panose="02020603050405020304" pitchFamily="18" charset="0"/>
                <a:cs typeface="Times New Roman" panose="02020603050405020304" pitchFamily="18" charset="0"/>
              </a:rPr>
              <a:t>pueda </a:t>
            </a:r>
            <a:r>
              <a:rPr lang="es-CO" sz="2800" dirty="0">
                <a:latin typeface="Arial Narrow" panose="020B0606020202030204" pitchFamily="34" charset="0"/>
                <a:ea typeface="Times New Roman" panose="02020603050405020304" pitchFamily="18" charset="0"/>
                <a:cs typeface="Times New Roman" panose="02020603050405020304" pitchFamily="18" charset="0"/>
              </a:rPr>
              <a:t>interesar y a los miembros de la fundación DEJANDO HUELLA REFUGIO ANIMAL, la gestión, avance y logros obtenidos en </a:t>
            </a:r>
            <a:r>
              <a:rPr lang="es-CO" sz="2800" dirty="0" smtClean="0">
                <a:latin typeface="Arial Narrow" panose="020B0606020202030204" pitchFamily="34" charset="0"/>
                <a:ea typeface="Times New Roman" panose="02020603050405020304" pitchFamily="18" charset="0"/>
                <a:cs typeface="Times New Roman" panose="02020603050405020304" pitchFamily="18" charset="0"/>
              </a:rPr>
              <a:t>el año 2018</a:t>
            </a:r>
            <a:endParaRPr lang="es-CO" sz="2800" dirty="0">
              <a:latin typeface="Arial Narrow" panose="020B0606020202030204" pitchFamily="34" charset="0"/>
              <a:ea typeface="Times New Roman" panose="02020603050405020304" pitchFamily="18" charset="0"/>
              <a:cs typeface="Times New Roman" panose="02020603050405020304" pitchFamily="18" charset="0"/>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7564" y="0"/>
            <a:ext cx="6858000" cy="6858000"/>
          </a:xfrm>
          <a:prstGeom prst="rect">
            <a:avLst/>
          </a:prstGeom>
        </p:spPr>
      </p:pic>
      <p:sp>
        <p:nvSpPr>
          <p:cNvPr id="4" name="Rectángulo 3"/>
          <p:cNvSpPr/>
          <p:nvPr/>
        </p:nvSpPr>
        <p:spPr>
          <a:xfrm>
            <a:off x="228524" y="431399"/>
            <a:ext cx="4697120" cy="923330"/>
          </a:xfrm>
          <a:prstGeom prst="rect">
            <a:avLst/>
          </a:prstGeom>
          <a:noFill/>
        </p:spPr>
        <p:txBody>
          <a:bodyPr wrap="none" lIns="91440" tIns="45720" rIns="91440" bIns="45720">
            <a:spAutoFit/>
          </a:bodyPr>
          <a:lstStyle/>
          <a:p>
            <a:pPr algn="ctr"/>
            <a:r>
              <a:rPr lang="es-ES" sz="5400" b="1" cap="none" spc="0" dirty="0" smtClean="0">
                <a:ln w="22225">
                  <a:solidFill>
                    <a:schemeClr val="accent2"/>
                  </a:solidFill>
                  <a:prstDash val="solid"/>
                </a:ln>
                <a:solidFill>
                  <a:schemeClr val="accent2">
                    <a:lumMod val="40000"/>
                    <a:lumOff val="60000"/>
                  </a:schemeClr>
                </a:solidFill>
                <a:effectLst/>
              </a:rPr>
              <a:t>DECLARACIÓN</a:t>
            </a:r>
            <a:endParaRPr lang="es-E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38921447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609201" y="0"/>
            <a:ext cx="5307863" cy="830997"/>
          </a:xfrm>
          <a:prstGeom prst="rect">
            <a:avLst/>
          </a:prstGeom>
          <a:noFill/>
        </p:spPr>
        <p:txBody>
          <a:bodyPr wrap="none" lIns="91440" tIns="45720" rIns="91440" bIns="45720">
            <a:spAutoFit/>
          </a:bodyPr>
          <a:lstStyle/>
          <a:p>
            <a:pPr algn="ctr"/>
            <a:r>
              <a:rPr lang="es-ES" sz="48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RECURSO HUMANO</a:t>
            </a:r>
            <a:endParaRPr lang="es-ES" sz="48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3" name="CuadroTexto 2"/>
          <p:cNvSpPr txBox="1"/>
          <p:nvPr/>
        </p:nvSpPr>
        <p:spPr>
          <a:xfrm>
            <a:off x="158496" y="673037"/>
            <a:ext cx="10643616" cy="6247864"/>
          </a:xfrm>
          <a:prstGeom prst="rect">
            <a:avLst/>
          </a:prstGeom>
          <a:noFill/>
        </p:spPr>
        <p:txBody>
          <a:bodyPr wrap="square" rtlCol="0">
            <a:spAutoFit/>
          </a:bodyPr>
          <a:lstStyle/>
          <a:p>
            <a:r>
              <a:rPr lang="es-CO" sz="1600" dirty="0" smtClean="0"/>
              <a:t>La FUNDACIÓN DEJANDO HUELLA REFUGIO ANIMAL, cuenta con un gran equipo de apoyo para las diferentes obras y eventos que realiza, con formado así:</a:t>
            </a:r>
          </a:p>
          <a:p>
            <a:endParaRPr lang="es-CO" sz="1600" dirty="0" smtClean="0"/>
          </a:p>
          <a:p>
            <a:r>
              <a:rPr lang="es-CO" sz="1600" b="1" dirty="0" smtClean="0"/>
              <a:t>ESTERILIZACIONES EN CANINOS Y FELINOS</a:t>
            </a:r>
            <a:r>
              <a:rPr lang="es-CO" sz="1600" dirty="0" smtClean="0"/>
              <a:t>:</a:t>
            </a:r>
          </a:p>
          <a:p>
            <a:endParaRPr lang="es-CO" sz="1600" dirty="0"/>
          </a:p>
          <a:p>
            <a:pPr marL="285750" indent="-285750">
              <a:buFont typeface="Arial" panose="020B0604020202020204" pitchFamily="34" charset="0"/>
              <a:buChar char="•"/>
            </a:pPr>
            <a:r>
              <a:rPr lang="es-CO" sz="1600" dirty="0" smtClean="0"/>
              <a:t>Pedro Luis coy López, medico veterinario especialista en medicina interna de pequeños animales. Cirujano </a:t>
            </a:r>
          </a:p>
          <a:p>
            <a:pPr marL="285750" indent="-285750">
              <a:buFont typeface="Arial" panose="020B0604020202020204" pitchFamily="34" charset="0"/>
              <a:buChar char="•"/>
            </a:pPr>
            <a:r>
              <a:rPr lang="es-CO" sz="1600" dirty="0" smtClean="0"/>
              <a:t>Carlos Javier Tejedor Rodríguez, medico veterinario, especialista en producción </a:t>
            </a:r>
            <a:r>
              <a:rPr lang="es-CO" sz="1600" dirty="0" smtClean="0"/>
              <a:t>animal. Cirujano </a:t>
            </a:r>
            <a:endParaRPr lang="es-CO" sz="1600" dirty="0" smtClean="0"/>
          </a:p>
          <a:p>
            <a:pPr marL="285750" indent="-285750">
              <a:buFont typeface="Arial" panose="020B0604020202020204" pitchFamily="34" charset="0"/>
              <a:buChar char="•"/>
            </a:pPr>
            <a:r>
              <a:rPr lang="es-CO" sz="1600" dirty="0" smtClean="0"/>
              <a:t>Christian camilo Mojica Montañez, medico veterinario, anestesiólogo</a:t>
            </a:r>
          </a:p>
          <a:p>
            <a:pPr marL="285750" indent="-285750">
              <a:buFont typeface="Arial" panose="020B0604020202020204" pitchFamily="34" charset="0"/>
              <a:buChar char="•"/>
            </a:pPr>
            <a:r>
              <a:rPr lang="es-CO" sz="1600" dirty="0" smtClean="0"/>
              <a:t>Leonardo Augusto Sánchez Meza, medico veterinario, anestesiólogo</a:t>
            </a:r>
          </a:p>
          <a:p>
            <a:pPr marL="285750" indent="-285750">
              <a:buFont typeface="Arial" panose="020B0604020202020204" pitchFamily="34" charset="0"/>
              <a:buChar char="•"/>
            </a:pPr>
            <a:r>
              <a:rPr lang="es-CO" sz="1600" dirty="0" smtClean="0"/>
              <a:t>José Oliverio López Bautista, Medico veterinario, volante y monitoreo</a:t>
            </a:r>
          </a:p>
          <a:p>
            <a:pPr marL="285750" indent="-285750">
              <a:buFont typeface="Arial" panose="020B0604020202020204" pitchFamily="34" charset="0"/>
              <a:buChar char="•"/>
            </a:pPr>
            <a:r>
              <a:rPr lang="es-CO" sz="1600" dirty="0" smtClean="0"/>
              <a:t>Nelly Astrid García Cruz, medico veterinario, volante y monitoreo </a:t>
            </a:r>
          </a:p>
          <a:p>
            <a:pPr marL="285750" indent="-285750">
              <a:buFont typeface="Arial" panose="020B0604020202020204" pitchFamily="34" charset="0"/>
              <a:buChar char="•"/>
            </a:pPr>
            <a:endParaRPr lang="es-CO" sz="1600" dirty="0"/>
          </a:p>
          <a:p>
            <a:r>
              <a:rPr lang="es-CO" sz="1600" b="1" dirty="0" smtClean="0"/>
              <a:t>JORNADAS DE VACUNACIÓN ANTIRRÁBICA</a:t>
            </a:r>
          </a:p>
          <a:p>
            <a:endParaRPr lang="es-CO" sz="1600" dirty="0"/>
          </a:p>
          <a:p>
            <a:pPr marL="285750" indent="-285750">
              <a:buFont typeface="Arial" panose="020B0604020202020204" pitchFamily="34" charset="0"/>
              <a:buChar char="•"/>
            </a:pPr>
            <a:r>
              <a:rPr lang="es-CO" sz="1600" dirty="0" smtClean="0"/>
              <a:t>Grupo de estudiantes de medicina veterinaria y zootecnia U.P.T.C</a:t>
            </a:r>
          </a:p>
          <a:p>
            <a:pPr marL="285750" indent="-285750">
              <a:buFont typeface="Arial" panose="020B0604020202020204" pitchFamily="34" charset="0"/>
              <a:buChar char="•"/>
            </a:pPr>
            <a:r>
              <a:rPr lang="es-CO" sz="1600" dirty="0"/>
              <a:t>Grupo de estudiantes de medicina veterinaria y </a:t>
            </a:r>
            <a:r>
              <a:rPr lang="es-CO" sz="1600" dirty="0" smtClean="0"/>
              <a:t>zootecnia Universidad Juan de Castellanos</a:t>
            </a:r>
          </a:p>
          <a:p>
            <a:pPr marL="285750" indent="-285750">
              <a:buFont typeface="Arial" panose="020B0604020202020204" pitchFamily="34" charset="0"/>
              <a:buChar char="•"/>
            </a:pPr>
            <a:r>
              <a:rPr lang="es-CO" sz="1600" dirty="0" smtClean="0"/>
              <a:t>Grupo de estudiantes Colegios de Duitama </a:t>
            </a:r>
          </a:p>
          <a:p>
            <a:pPr marL="285750" indent="-285750">
              <a:buFont typeface="Arial" panose="020B0604020202020204" pitchFamily="34" charset="0"/>
              <a:buChar char="•"/>
            </a:pPr>
            <a:endParaRPr lang="es-CO" sz="1600" dirty="0"/>
          </a:p>
          <a:p>
            <a:r>
              <a:rPr lang="es-CO" sz="1600" b="1" dirty="0" smtClean="0"/>
              <a:t>EVENTOS Y RESCATES</a:t>
            </a:r>
          </a:p>
          <a:p>
            <a:r>
              <a:rPr lang="es-CO" sz="1600" dirty="0" smtClean="0"/>
              <a:t>Grupo de </a:t>
            </a:r>
            <a:r>
              <a:rPr lang="es-CO" sz="1600" dirty="0" smtClean="0"/>
              <a:t>voluntarios, Grupos animalistas, y policía ambiental de </a:t>
            </a:r>
            <a:r>
              <a:rPr lang="es-CO" sz="1600" dirty="0" smtClean="0"/>
              <a:t>Duitama, Paipa, Tunja, </a:t>
            </a:r>
            <a:r>
              <a:rPr lang="es-CO" sz="1600" dirty="0" smtClean="0"/>
              <a:t>Nobsa </a:t>
            </a:r>
            <a:endParaRPr lang="es-CO" sz="1600" dirty="0" smtClean="0"/>
          </a:p>
          <a:p>
            <a:endParaRPr lang="es-CO" sz="1600" dirty="0"/>
          </a:p>
          <a:p>
            <a:r>
              <a:rPr lang="es-CO" sz="1600" b="1" dirty="0" smtClean="0"/>
              <a:t>ASESORÍAS JURÍDICAS</a:t>
            </a:r>
          </a:p>
          <a:p>
            <a:r>
              <a:rPr lang="es-CO" sz="1600" dirty="0" smtClean="0"/>
              <a:t>Secretaria de seguridad y convivencia de Medellín. Dr. Alejandro Gaviria Henao, abogado especialista en protección animal, Dr. Julio Cesar Aguirre medico veterinario especialista en ciencias </a:t>
            </a:r>
            <a:r>
              <a:rPr lang="es-CO" sz="1600" dirty="0" smtClean="0"/>
              <a:t>forenses, Concejal Álvaro Munera Builes concejal animalista Medellín</a:t>
            </a:r>
            <a:endParaRPr lang="es-CO" sz="1600" dirty="0"/>
          </a:p>
        </p:txBody>
      </p:sp>
    </p:spTree>
    <p:extLst>
      <p:ext uri="{BB962C8B-B14F-4D97-AF65-F5344CB8AC3E}">
        <p14:creationId xmlns:p14="http://schemas.microsoft.com/office/powerpoint/2010/main" val="27142467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50682" y="109728"/>
            <a:ext cx="5848076" cy="923330"/>
          </a:xfrm>
          <a:prstGeom prst="rect">
            <a:avLst/>
          </a:prstGeom>
          <a:noFill/>
        </p:spPr>
        <p:txBody>
          <a:bodyPr wrap="none" lIns="91440" tIns="45720" rIns="91440" bIns="45720">
            <a:spAutoFit/>
          </a:bodyPr>
          <a:lstStyle/>
          <a:p>
            <a:pPr algn="ctr"/>
            <a:r>
              <a:rPr lang="es-ES" sz="5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NUESTR</a:t>
            </a:r>
            <a:r>
              <a:rPr lang="es-ES"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O EQUIPO</a:t>
            </a:r>
            <a:endParaRPr lang="es-E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120" y="1033057"/>
            <a:ext cx="3901440" cy="2351639"/>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5837" y="1033056"/>
            <a:ext cx="3560064" cy="2351639"/>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5901" y="109728"/>
            <a:ext cx="2538413" cy="3621024"/>
          </a:xfrm>
          <a:prstGeom prst="rect">
            <a:avLst/>
          </a:prstGeom>
        </p:spPr>
      </p:pic>
      <p:pic>
        <p:nvPicPr>
          <p:cNvPr id="6" name="Imagen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730752"/>
            <a:ext cx="3901440" cy="2170176"/>
          </a:xfrm>
          <a:prstGeom prst="rect">
            <a:avLst/>
          </a:prstGeom>
        </p:spPr>
      </p:pic>
      <p:pic>
        <p:nvPicPr>
          <p:cNvPr id="7" name="Imagen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33794" y="571392"/>
            <a:ext cx="1858206" cy="3159359"/>
          </a:xfrm>
          <a:prstGeom prst="rect">
            <a:avLst/>
          </a:prstGeom>
        </p:spPr>
      </p:pic>
      <p:pic>
        <p:nvPicPr>
          <p:cNvPr id="8" name="Imagen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69560" y="3810709"/>
            <a:ext cx="3306600" cy="2170176"/>
          </a:xfrm>
          <a:prstGeom prst="rect">
            <a:avLst/>
          </a:prstGeom>
        </p:spPr>
      </p:pic>
      <p:pic>
        <p:nvPicPr>
          <p:cNvPr id="9" name="Imagen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48086" y="3730751"/>
            <a:ext cx="3546634" cy="2462785"/>
          </a:xfrm>
          <a:prstGeom prst="rect">
            <a:avLst/>
          </a:prstGeom>
        </p:spPr>
      </p:pic>
      <p:sp>
        <p:nvSpPr>
          <p:cNvPr id="10" name="Rectángulo 9"/>
          <p:cNvSpPr/>
          <p:nvPr/>
        </p:nvSpPr>
        <p:spPr>
          <a:xfrm>
            <a:off x="343509" y="6126081"/>
            <a:ext cx="8181855" cy="584775"/>
          </a:xfrm>
          <a:prstGeom prst="rect">
            <a:avLst/>
          </a:prstGeom>
          <a:noFill/>
        </p:spPr>
        <p:txBody>
          <a:bodyPr wrap="none" lIns="91440" tIns="45720" rIns="91440" bIns="45720">
            <a:spAutoFit/>
          </a:bodyPr>
          <a:lstStyle/>
          <a:p>
            <a:pPr algn="ctr"/>
            <a:r>
              <a:rPr lang="es-ES" sz="32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Fundación Dejando Huella Refugio Animal</a:t>
            </a:r>
            <a:endParaRPr lang="es-ES" sz="32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12781636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112" y="1048512"/>
            <a:ext cx="3450336" cy="1743456"/>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2672" y="975360"/>
            <a:ext cx="3986784" cy="2968752"/>
          </a:xfrm>
          <a:prstGeom prst="rect">
            <a:avLst/>
          </a:prstGeom>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16" y="2836450"/>
            <a:ext cx="3718560" cy="2215324"/>
          </a:xfrm>
          <a:prstGeom prst="rect">
            <a:avLst/>
          </a:prstGeom>
        </p:spPr>
      </p:pic>
      <p:pic>
        <p:nvPicPr>
          <p:cNvPr id="5" name="Imagen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1752" y="768096"/>
            <a:ext cx="1767840" cy="2968752"/>
          </a:xfrm>
          <a:prstGeom prst="rect">
            <a:avLst/>
          </a:prstGeom>
        </p:spPr>
      </p:pic>
      <p:pic>
        <p:nvPicPr>
          <p:cNvPr id="6" name="Imagen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81856" y="4059936"/>
            <a:ext cx="3657600" cy="2584704"/>
          </a:xfrm>
          <a:prstGeom prst="rect">
            <a:avLst/>
          </a:prstGeom>
        </p:spPr>
      </p:pic>
      <p:pic>
        <p:nvPicPr>
          <p:cNvPr id="7" name="Imagen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22336" y="4294632"/>
            <a:ext cx="3048000" cy="2481072"/>
          </a:xfrm>
          <a:prstGeom prst="rect">
            <a:avLst/>
          </a:prstGeom>
        </p:spPr>
      </p:pic>
      <p:pic>
        <p:nvPicPr>
          <p:cNvPr id="8" name="Imagen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112" y="5096256"/>
            <a:ext cx="3864864" cy="1679448"/>
          </a:xfrm>
          <a:prstGeom prst="rect">
            <a:avLst/>
          </a:prstGeom>
        </p:spPr>
      </p:pic>
      <p:pic>
        <p:nvPicPr>
          <p:cNvPr id="9" name="Imagen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77984" y="0"/>
            <a:ext cx="2398776" cy="4059936"/>
          </a:xfrm>
          <a:prstGeom prst="rect">
            <a:avLst/>
          </a:prstGeom>
        </p:spPr>
      </p:pic>
      <p:sp>
        <p:nvSpPr>
          <p:cNvPr id="10" name="Rectángulo 9"/>
          <p:cNvSpPr/>
          <p:nvPr/>
        </p:nvSpPr>
        <p:spPr>
          <a:xfrm>
            <a:off x="1432482" y="7548"/>
            <a:ext cx="6215164" cy="923330"/>
          </a:xfrm>
          <a:prstGeom prst="rect">
            <a:avLst/>
          </a:prstGeom>
          <a:noFill/>
        </p:spPr>
        <p:txBody>
          <a:bodyPr wrap="none" lIns="91440" tIns="45720" rIns="91440" bIns="45720">
            <a:spAutoFit/>
          </a:bodyPr>
          <a:lstStyle/>
          <a:p>
            <a:pPr algn="ctr"/>
            <a:r>
              <a:rPr lang="es-ES" sz="54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RECURSO HUMANO</a:t>
            </a:r>
            <a:endParaRPr lang="es-E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19514762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187960"/>
            <a:ext cx="9407320" cy="923330"/>
          </a:xfrm>
          <a:prstGeom prst="rect">
            <a:avLst/>
          </a:prstGeom>
          <a:noFill/>
        </p:spPr>
        <p:txBody>
          <a:bodyPr wrap="none" lIns="91440" tIns="45720" rIns="91440" bIns="45720">
            <a:spAutoFit/>
          </a:bodyPr>
          <a:lstStyle/>
          <a:p>
            <a:pPr algn="ctr"/>
            <a:r>
              <a:rPr lang="es-ES" sz="5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NUESTROS CONTRATOS 2018</a:t>
            </a:r>
            <a:endParaRPr lang="es-E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3" name="CuadroTexto 2"/>
          <p:cNvSpPr txBox="1"/>
          <p:nvPr/>
        </p:nvSpPr>
        <p:spPr>
          <a:xfrm>
            <a:off x="0" y="1134765"/>
            <a:ext cx="4131245" cy="5262979"/>
          </a:xfrm>
          <a:prstGeom prst="rect">
            <a:avLst/>
          </a:prstGeom>
          <a:noFill/>
        </p:spPr>
        <p:txBody>
          <a:bodyPr wrap="square" rtlCol="0">
            <a:spAutoFit/>
          </a:bodyPr>
          <a:lstStyle/>
          <a:p>
            <a:r>
              <a:rPr lang="es-CO" sz="1600" b="1" dirty="0" smtClean="0"/>
              <a:t>ESTERILIZACIONES PAIPA</a:t>
            </a:r>
          </a:p>
          <a:p>
            <a:endParaRPr lang="es-CO" sz="1600" b="1" dirty="0" smtClean="0"/>
          </a:p>
          <a:p>
            <a:r>
              <a:rPr lang="es-CO" sz="1600" dirty="0" smtClean="0"/>
              <a:t>Número de contrato: 258</a:t>
            </a:r>
          </a:p>
          <a:p>
            <a:r>
              <a:rPr lang="es-CO" sz="1600" dirty="0" smtClean="0"/>
              <a:t>Entidad contratante: Alcaldía de Paipa</a:t>
            </a:r>
          </a:p>
          <a:p>
            <a:endParaRPr lang="es-CO" sz="1600" dirty="0" smtClean="0"/>
          </a:p>
          <a:p>
            <a:r>
              <a:rPr lang="es-CO" sz="1600" dirty="0" smtClean="0"/>
              <a:t>Objeto del contrato:</a:t>
            </a:r>
          </a:p>
          <a:p>
            <a:endParaRPr lang="es-CO" sz="1600" dirty="0" smtClean="0"/>
          </a:p>
          <a:p>
            <a:pPr algn="just"/>
            <a:r>
              <a:rPr lang="es-CO" sz="1600" dirty="0" smtClean="0"/>
              <a:t>PRESTACIÓN </a:t>
            </a:r>
            <a:r>
              <a:rPr lang="es-CO" sz="1600" dirty="0"/>
              <a:t>DE SERVICIOS PARA REALIZAR OVARIO HISTERECTOMÍAS Y ORQUIECTOMIAS EN CANINOS Y FELINOS, MACHOS Y HEMBRAS EN SITIO - MEDIANTE UNIDAD </a:t>
            </a:r>
            <a:r>
              <a:rPr lang="es-CO" sz="1600" dirty="0" smtClean="0"/>
              <a:t>MÓVIL </a:t>
            </a:r>
            <a:r>
              <a:rPr lang="es-CO" sz="1600" dirty="0"/>
              <a:t>ESPECIALIZADA, PRIORIZANDO ANIMALES EN SITUACIÓN DE CALLE, Y MASCOTAS DE ESTRATOS 1 Y 2. TODO CON EL FIN DE REDUCIR LA SOBREPOBLACIÓN DE FAUNA CALLEJERA EN EL MUNICIPIO DE PAIPA </a:t>
            </a:r>
            <a:r>
              <a:rPr lang="es-CO" sz="1600" dirty="0" smtClean="0"/>
              <a:t>BOYACÁ</a:t>
            </a:r>
          </a:p>
          <a:p>
            <a:endParaRPr lang="es-CO" sz="1600" dirty="0"/>
          </a:p>
          <a:p>
            <a:r>
              <a:rPr lang="es-CO" sz="1600" dirty="0" smtClean="0"/>
              <a:t>Valor del contrato: $ 74.869.000</a:t>
            </a:r>
          </a:p>
          <a:p>
            <a:r>
              <a:rPr lang="es-CO" sz="1600" dirty="0" smtClean="0"/>
              <a:t>Cirugías contratadas: 700</a:t>
            </a:r>
          </a:p>
          <a:p>
            <a:r>
              <a:rPr lang="es-CO" sz="1600" dirty="0" smtClean="0"/>
              <a:t>Cirugía aportadas: 33</a:t>
            </a:r>
            <a:endParaRPr lang="es-CO" sz="1600" dirty="0"/>
          </a:p>
        </p:txBody>
      </p:sp>
      <p:sp>
        <p:nvSpPr>
          <p:cNvPr id="4" name="CuadroTexto 3"/>
          <p:cNvSpPr txBox="1"/>
          <p:nvPr/>
        </p:nvSpPr>
        <p:spPr>
          <a:xfrm>
            <a:off x="4470398" y="1134765"/>
            <a:ext cx="3661348" cy="5509200"/>
          </a:xfrm>
          <a:prstGeom prst="rect">
            <a:avLst/>
          </a:prstGeom>
          <a:noFill/>
        </p:spPr>
        <p:txBody>
          <a:bodyPr wrap="square" rtlCol="0">
            <a:spAutoFit/>
          </a:bodyPr>
          <a:lstStyle/>
          <a:p>
            <a:r>
              <a:rPr lang="es-CO" sz="1600" b="1" dirty="0" smtClean="0"/>
              <a:t>ESTERILIZACIONES DUITAMA</a:t>
            </a:r>
          </a:p>
          <a:p>
            <a:endParaRPr lang="es-CO" sz="1600" dirty="0"/>
          </a:p>
          <a:p>
            <a:r>
              <a:rPr lang="es-CO" sz="1600" dirty="0" smtClean="0"/>
              <a:t>Número de contrato: CMI-2018126</a:t>
            </a:r>
          </a:p>
          <a:p>
            <a:r>
              <a:rPr lang="es-CO" sz="1600" dirty="0" smtClean="0"/>
              <a:t>Entidad contratante: Alcaldía de Duitama</a:t>
            </a:r>
          </a:p>
          <a:p>
            <a:endParaRPr lang="es-CO" sz="1600" dirty="0" smtClean="0"/>
          </a:p>
          <a:p>
            <a:pPr algn="just"/>
            <a:r>
              <a:rPr lang="es-CO" sz="1600" dirty="0" smtClean="0"/>
              <a:t>Objeto del contrato:</a:t>
            </a:r>
          </a:p>
          <a:p>
            <a:pPr algn="just"/>
            <a:endParaRPr lang="es-CO" sz="1600" dirty="0"/>
          </a:p>
          <a:p>
            <a:pPr algn="just"/>
            <a:r>
              <a:rPr lang="es-CO" sz="1600" dirty="0"/>
              <a:t>CONTRATAR LA REALIZACIÓN DE JORNADAS DE ESTERILIZACIÓN CANINA Y FELINA A TRAVÉS DE PROCEDIMIENTO QUIRÚRGICOS, CON EL FIN DE VIGILAR Y CONTROLAR LA POBLACIÓN, MITIGANDO LOS FACTORES DE RIESGO Y AMBIENTE QUE ESTOS GENERAN EN EL MUNICIPIO DE </a:t>
            </a:r>
            <a:r>
              <a:rPr lang="es-CO" sz="1600" dirty="0" smtClean="0"/>
              <a:t>DUITAMA</a:t>
            </a:r>
          </a:p>
          <a:p>
            <a:endParaRPr lang="es-CO" sz="1600" dirty="0"/>
          </a:p>
          <a:p>
            <a:endParaRPr lang="es-CO" sz="1600" dirty="0" smtClean="0"/>
          </a:p>
          <a:p>
            <a:r>
              <a:rPr lang="es-CO" sz="1600" dirty="0" smtClean="0"/>
              <a:t>Valor del contrato: $ 35.000.000</a:t>
            </a:r>
          </a:p>
          <a:p>
            <a:r>
              <a:rPr lang="es-CO" sz="1600" dirty="0" smtClean="0"/>
              <a:t>Cirugías contratadas: 500</a:t>
            </a:r>
          </a:p>
          <a:p>
            <a:r>
              <a:rPr lang="es-CO" sz="1600" dirty="0" smtClean="0"/>
              <a:t>Cirugías aportadas: 42</a:t>
            </a:r>
            <a:endParaRPr lang="es-CO" sz="1600" dirty="0"/>
          </a:p>
        </p:txBody>
      </p:sp>
      <p:sp>
        <p:nvSpPr>
          <p:cNvPr id="5" name="CuadroTexto 4"/>
          <p:cNvSpPr txBox="1"/>
          <p:nvPr/>
        </p:nvSpPr>
        <p:spPr>
          <a:xfrm>
            <a:off x="8470899" y="1041728"/>
            <a:ext cx="3318765" cy="5262979"/>
          </a:xfrm>
          <a:prstGeom prst="rect">
            <a:avLst/>
          </a:prstGeom>
          <a:noFill/>
        </p:spPr>
        <p:txBody>
          <a:bodyPr wrap="square" rtlCol="0">
            <a:spAutoFit/>
          </a:bodyPr>
          <a:lstStyle/>
          <a:p>
            <a:r>
              <a:rPr lang="es-CO" sz="1600" b="1" dirty="0" smtClean="0"/>
              <a:t>VACUNACIÓN DUITAMA</a:t>
            </a:r>
          </a:p>
          <a:p>
            <a:endParaRPr lang="es-CO" sz="1600" dirty="0"/>
          </a:p>
          <a:p>
            <a:r>
              <a:rPr lang="es-CO" sz="1600" dirty="0" smtClean="0"/>
              <a:t>Número de contrato: CMI-2018097</a:t>
            </a:r>
          </a:p>
          <a:p>
            <a:r>
              <a:rPr lang="es-CO" sz="1600" dirty="0" smtClean="0"/>
              <a:t>Entidad contratante: Alcaldía de Duitama</a:t>
            </a:r>
          </a:p>
          <a:p>
            <a:endParaRPr lang="es-CO" sz="1600" dirty="0" smtClean="0"/>
          </a:p>
          <a:p>
            <a:r>
              <a:rPr lang="es-CO" sz="1600" dirty="0" smtClean="0"/>
              <a:t>Objeto del contrato: </a:t>
            </a:r>
          </a:p>
          <a:p>
            <a:endParaRPr lang="es-CO" sz="1600" dirty="0"/>
          </a:p>
          <a:p>
            <a:r>
              <a:rPr lang="es-CO" sz="1600" dirty="0" smtClean="0"/>
              <a:t>CONTRATAR </a:t>
            </a:r>
            <a:r>
              <a:rPr lang="es-CO" sz="1600" dirty="0"/>
              <a:t>LA REALIZACIÓN DE JORNADAS DE </a:t>
            </a:r>
            <a:r>
              <a:rPr lang="es-CO" sz="1600" dirty="0" smtClean="0"/>
              <a:t>VACUNACIÓN </a:t>
            </a:r>
            <a:r>
              <a:rPr lang="es-CO" sz="1600" dirty="0"/>
              <a:t>ANTIRRÁBICA PARA CANINOS Y FELINOS EN EL MUNICIPIO DE DUITAMA</a:t>
            </a:r>
            <a:r>
              <a:rPr lang="es-CO" sz="1600" dirty="0" smtClean="0"/>
              <a:t>.“</a:t>
            </a:r>
          </a:p>
          <a:p>
            <a:endParaRPr lang="es-CO" sz="1600" dirty="0"/>
          </a:p>
          <a:p>
            <a:endParaRPr lang="es-CO" sz="1600" dirty="0" smtClean="0"/>
          </a:p>
          <a:p>
            <a:endParaRPr lang="es-CO" sz="1600" dirty="0"/>
          </a:p>
          <a:p>
            <a:endParaRPr lang="es-CO" sz="1600" dirty="0" smtClean="0"/>
          </a:p>
          <a:p>
            <a:endParaRPr lang="es-CO" sz="1600" dirty="0"/>
          </a:p>
          <a:p>
            <a:r>
              <a:rPr lang="es-CO" sz="1600" dirty="0" smtClean="0"/>
              <a:t>Valor del contrato: $ 34.000.000</a:t>
            </a:r>
          </a:p>
          <a:p>
            <a:r>
              <a:rPr lang="es-CO" sz="1600" dirty="0" smtClean="0"/>
              <a:t>Vacunas contratadas: 14.000</a:t>
            </a:r>
          </a:p>
          <a:p>
            <a:r>
              <a:rPr lang="es-CO" sz="1600" dirty="0" smtClean="0"/>
              <a:t>Cantidad de vacunas: 16.224</a:t>
            </a:r>
            <a:endParaRPr lang="es-CO" sz="1600" dirty="0"/>
          </a:p>
        </p:txBody>
      </p:sp>
    </p:spTree>
    <p:extLst>
      <p:ext uri="{BB962C8B-B14F-4D97-AF65-F5344CB8AC3E}">
        <p14:creationId xmlns:p14="http://schemas.microsoft.com/office/powerpoint/2010/main" val="14901123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025016" y="382631"/>
            <a:ext cx="6874511" cy="923330"/>
          </a:xfrm>
          <a:prstGeom prst="rect">
            <a:avLst/>
          </a:prstGeom>
          <a:noFill/>
        </p:spPr>
        <p:txBody>
          <a:bodyPr wrap="none" lIns="91440" tIns="45720" rIns="91440" bIns="45720">
            <a:spAutoFit/>
          </a:bodyPr>
          <a:lstStyle/>
          <a:p>
            <a:pPr algn="ctr"/>
            <a:r>
              <a:rPr lang="es-ES" sz="54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NUESTRA OBRA 2018</a:t>
            </a:r>
            <a:endParaRPr lang="es-E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3" name="CuadroTexto 2"/>
          <p:cNvSpPr txBox="1"/>
          <p:nvPr/>
        </p:nvSpPr>
        <p:spPr>
          <a:xfrm flipH="1">
            <a:off x="538299" y="1209842"/>
            <a:ext cx="9044613" cy="5909310"/>
          </a:xfrm>
          <a:prstGeom prst="rect">
            <a:avLst/>
          </a:prstGeom>
          <a:noFill/>
        </p:spPr>
        <p:txBody>
          <a:bodyPr wrap="square" rtlCol="0">
            <a:spAutoFit/>
          </a:bodyPr>
          <a:lstStyle/>
          <a:p>
            <a:r>
              <a:rPr lang="es-CO" sz="2000" b="1" dirty="0" smtClean="0">
                <a:solidFill>
                  <a:schemeClr val="accent2">
                    <a:lumMod val="75000"/>
                  </a:schemeClr>
                </a:solidFill>
              </a:rPr>
              <a:t>RESCATES</a:t>
            </a:r>
          </a:p>
          <a:p>
            <a:endParaRPr lang="es-CO" sz="2000" dirty="0">
              <a:solidFill>
                <a:schemeClr val="accent2">
                  <a:lumMod val="75000"/>
                </a:schemeClr>
              </a:solidFill>
            </a:endParaRPr>
          </a:p>
          <a:p>
            <a:r>
              <a:rPr lang="es-CO" sz="2000" dirty="0" smtClean="0">
                <a:solidFill>
                  <a:schemeClr val="accent2">
                    <a:lumMod val="75000"/>
                  </a:schemeClr>
                </a:solidFill>
              </a:rPr>
              <a:t>En el año 2018, realizamos </a:t>
            </a:r>
            <a:r>
              <a:rPr lang="es-CO" sz="2000" dirty="0" smtClean="0">
                <a:solidFill>
                  <a:schemeClr val="accent2">
                    <a:lumMod val="75000"/>
                  </a:schemeClr>
                </a:solidFill>
              </a:rPr>
              <a:t>17 </a:t>
            </a:r>
            <a:r>
              <a:rPr lang="es-CO" sz="2000" dirty="0" smtClean="0">
                <a:solidFill>
                  <a:schemeClr val="accent2">
                    <a:lumMod val="75000"/>
                  </a:schemeClr>
                </a:solidFill>
              </a:rPr>
              <a:t>rescates de animales abandonados o maltratados, con apoyo de los cuadrantes de policía y el respaldo de la secretaria de salud.</a:t>
            </a:r>
          </a:p>
          <a:p>
            <a:endParaRPr lang="es-CO" sz="2000" dirty="0" smtClean="0">
              <a:solidFill>
                <a:schemeClr val="accent2">
                  <a:lumMod val="75000"/>
                </a:schemeClr>
              </a:solidFill>
            </a:endParaRPr>
          </a:p>
          <a:p>
            <a:r>
              <a:rPr lang="es-CO" sz="2000" b="1" dirty="0" smtClean="0">
                <a:solidFill>
                  <a:schemeClr val="accent2">
                    <a:lumMod val="75000"/>
                  </a:schemeClr>
                </a:solidFill>
              </a:rPr>
              <a:t>CIRUGÍAS APORTADAS</a:t>
            </a:r>
          </a:p>
          <a:p>
            <a:endParaRPr lang="es-CO" sz="2000" dirty="0">
              <a:solidFill>
                <a:schemeClr val="accent2">
                  <a:lumMod val="75000"/>
                </a:schemeClr>
              </a:solidFill>
            </a:endParaRPr>
          </a:p>
          <a:p>
            <a:r>
              <a:rPr lang="es-CO" sz="2000" dirty="0" smtClean="0">
                <a:solidFill>
                  <a:schemeClr val="accent2">
                    <a:lumMod val="75000"/>
                  </a:schemeClr>
                </a:solidFill>
              </a:rPr>
              <a:t>Dentro de nuestras jornadas de esterilizaciones a bajo costo, durante el año 2018 aportamos 57 </a:t>
            </a:r>
            <a:r>
              <a:rPr lang="es-CO" sz="2000" dirty="0" smtClean="0">
                <a:solidFill>
                  <a:schemeClr val="accent2">
                    <a:lumMod val="75000"/>
                  </a:schemeClr>
                </a:solidFill>
              </a:rPr>
              <a:t>esterilizaciones completamente gratis, </a:t>
            </a:r>
            <a:r>
              <a:rPr lang="es-CO" sz="2000" dirty="0" smtClean="0">
                <a:solidFill>
                  <a:schemeClr val="accent2">
                    <a:lumMod val="75000"/>
                  </a:schemeClr>
                </a:solidFill>
              </a:rPr>
              <a:t>a animales en condición de calle y de propietarios quienes no tienen los recursos suficientes para costear una cirugía pero que si tienen la voluntad para evitar nuevos nacimientos.</a:t>
            </a:r>
          </a:p>
          <a:p>
            <a:endParaRPr lang="es-CO" sz="2000" dirty="0" smtClean="0">
              <a:solidFill>
                <a:schemeClr val="accent2">
                  <a:lumMod val="75000"/>
                </a:schemeClr>
              </a:solidFill>
            </a:endParaRPr>
          </a:p>
          <a:p>
            <a:r>
              <a:rPr lang="es-CO" sz="2000" b="1" dirty="0" smtClean="0">
                <a:solidFill>
                  <a:schemeClr val="accent2">
                    <a:lumMod val="75000"/>
                  </a:schemeClr>
                </a:solidFill>
              </a:rPr>
              <a:t>ANIMALES ALBERGADOS</a:t>
            </a:r>
          </a:p>
          <a:p>
            <a:endParaRPr lang="es-CO" sz="2000" dirty="0">
              <a:solidFill>
                <a:schemeClr val="accent2">
                  <a:lumMod val="75000"/>
                </a:schemeClr>
              </a:solidFill>
            </a:endParaRPr>
          </a:p>
          <a:p>
            <a:r>
              <a:rPr lang="es-CO" sz="2000" dirty="0" smtClean="0">
                <a:solidFill>
                  <a:schemeClr val="accent2">
                    <a:lumMod val="75000"/>
                  </a:schemeClr>
                </a:solidFill>
              </a:rPr>
              <a:t>Durante el año 2018 albergamos a 62 animales en estado vulnerable, ofreciendo hogar de paso mientras se esterilizan y se entregan en adopción</a:t>
            </a:r>
          </a:p>
          <a:p>
            <a:endParaRPr lang="es-CO" dirty="0"/>
          </a:p>
        </p:txBody>
      </p:sp>
    </p:spTree>
    <p:extLst>
      <p:ext uri="{BB962C8B-B14F-4D97-AF65-F5344CB8AC3E}">
        <p14:creationId xmlns:p14="http://schemas.microsoft.com/office/powerpoint/2010/main" val="22252216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95412" y="419207"/>
            <a:ext cx="4832028" cy="923330"/>
          </a:xfrm>
          <a:prstGeom prst="rect">
            <a:avLst/>
          </a:prstGeom>
          <a:noFill/>
        </p:spPr>
        <p:txBody>
          <a:bodyPr wrap="none" lIns="91440" tIns="45720" rIns="91440" bIns="45720">
            <a:spAutoFit/>
          </a:bodyPr>
          <a:lstStyle/>
          <a:p>
            <a:pPr algn="ctr"/>
            <a:r>
              <a:rPr lang="es-ES" sz="54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NUESTRA OBRA</a:t>
            </a:r>
            <a:endParaRPr lang="es-E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500" y="1501033"/>
            <a:ext cx="3821939" cy="2473560"/>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0111" y="79956"/>
            <a:ext cx="2462785" cy="3816097"/>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3487" y="1501032"/>
            <a:ext cx="1941576" cy="2473561"/>
          </a:xfrm>
          <a:prstGeom prst="rect">
            <a:avLst/>
          </a:prstGeom>
        </p:spPr>
      </p:pic>
      <p:pic>
        <p:nvPicPr>
          <p:cNvPr id="6" name="Imagen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7413" y="4133089"/>
            <a:ext cx="1820056" cy="2473561"/>
          </a:xfrm>
          <a:prstGeom prst="rect">
            <a:avLst/>
          </a:prstGeom>
        </p:spPr>
      </p:pic>
      <p:pic>
        <p:nvPicPr>
          <p:cNvPr id="7" name="Imagen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8875" y="4133088"/>
            <a:ext cx="3539127" cy="2584704"/>
          </a:xfrm>
          <a:prstGeom prst="rect">
            <a:avLst/>
          </a:prstGeom>
        </p:spPr>
      </p:pic>
      <p:pic>
        <p:nvPicPr>
          <p:cNvPr id="8" name="Imagen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89408" y="4133088"/>
            <a:ext cx="2071968" cy="2584704"/>
          </a:xfrm>
          <a:prstGeom prst="rect">
            <a:avLst/>
          </a:prstGeom>
        </p:spPr>
      </p:pic>
      <p:pic>
        <p:nvPicPr>
          <p:cNvPr id="9" name="Imagen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64046" y="79956"/>
            <a:ext cx="3342610" cy="3816097"/>
          </a:xfrm>
          <a:prstGeom prst="rect">
            <a:avLst/>
          </a:prstGeom>
        </p:spPr>
      </p:pic>
      <p:pic>
        <p:nvPicPr>
          <p:cNvPr id="10" name="Imagen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02782" y="4007413"/>
            <a:ext cx="1443554" cy="2724912"/>
          </a:xfrm>
          <a:prstGeom prst="rect">
            <a:avLst/>
          </a:prstGeom>
        </p:spPr>
      </p:pic>
      <p:pic>
        <p:nvPicPr>
          <p:cNvPr id="11" name="Imagen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87742" y="3992880"/>
            <a:ext cx="2095573" cy="2724912"/>
          </a:xfrm>
          <a:prstGeom prst="rect">
            <a:avLst/>
          </a:prstGeom>
        </p:spPr>
      </p:pic>
    </p:spTree>
    <p:extLst>
      <p:ext uri="{BB962C8B-B14F-4D97-AF65-F5344CB8AC3E}">
        <p14:creationId xmlns:p14="http://schemas.microsoft.com/office/powerpoint/2010/main" val="316014837"/>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a">
  <a:themeElements>
    <a:clrScheme name="Fac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997</TotalTime>
  <Words>1078</Words>
  <Application>Microsoft Office PowerPoint</Application>
  <PresentationFormat>Panorámica</PresentationFormat>
  <Paragraphs>122</Paragraphs>
  <Slides>17</Slides>
  <Notes>0</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17</vt:i4>
      </vt:variant>
    </vt:vector>
  </HeadingPairs>
  <TitlesOfParts>
    <vt:vector size="26" baseType="lpstr">
      <vt:lpstr>Arial</vt:lpstr>
      <vt:lpstr>Arial Narrow</vt:lpstr>
      <vt:lpstr>Bahnschrift Light</vt:lpstr>
      <vt:lpstr>Brush Script MT</vt:lpstr>
      <vt:lpstr>Calibri</vt:lpstr>
      <vt:lpstr>Times New Roman</vt:lpstr>
      <vt:lpstr>Trebuchet MS</vt:lpstr>
      <vt:lpstr>Wingdings 3</vt:lpstr>
      <vt:lpstr>Faceta</vt:lpstr>
      <vt:lpstr>INFORME DE GESTIÓN AÑO 2018</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INFORME DE GESTIÓN AÑO 2018</dc:title>
  <dc:creator>GITA</dc:creator>
  <cp:lastModifiedBy>GITA</cp:lastModifiedBy>
  <cp:revision>51</cp:revision>
  <dcterms:created xsi:type="dcterms:W3CDTF">2019-03-10T11:57:36Z</dcterms:created>
  <dcterms:modified xsi:type="dcterms:W3CDTF">2019-03-22T03:16:57Z</dcterms:modified>
</cp:coreProperties>
</file>